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318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100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4" Type="http://schemas.openxmlformats.org/officeDocument/2006/relationships/image" Target="../media/image53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10" Type="http://schemas.openxmlformats.org/officeDocument/2006/relationships/image" Target="../media/image78.svg"/><Relationship Id="rId4" Type="http://schemas.openxmlformats.org/officeDocument/2006/relationships/image" Target="../media/image72.svg"/><Relationship Id="rId9" Type="http://schemas.openxmlformats.org/officeDocument/2006/relationships/image" Target="../media/image7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4" Type="http://schemas.openxmlformats.org/officeDocument/2006/relationships/image" Target="../media/image53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10" Type="http://schemas.openxmlformats.org/officeDocument/2006/relationships/image" Target="../media/image78.svg"/><Relationship Id="rId4" Type="http://schemas.openxmlformats.org/officeDocument/2006/relationships/image" Target="../media/image72.svg"/><Relationship Id="rId9" Type="http://schemas.openxmlformats.org/officeDocument/2006/relationships/image" Target="../media/image7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13061C-FE6D-454C-93CF-4D27416D3DBE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FFF8C01-5665-4D59-8DB4-97261CCEAD94}">
      <dgm:prSet/>
      <dgm:spPr/>
      <dgm:t>
        <a:bodyPr/>
        <a:lstStyle/>
        <a:p>
          <a:r>
            <a:rPr lang="en-US"/>
            <a:t>Pandas</a:t>
          </a:r>
        </a:p>
      </dgm:t>
    </dgm:pt>
    <dgm:pt modelId="{906C70D5-A75E-45D6-8D91-978FC2F613C7}" type="parTrans" cxnId="{439C0B08-77CE-473C-B549-819EA111AAAF}">
      <dgm:prSet/>
      <dgm:spPr/>
      <dgm:t>
        <a:bodyPr/>
        <a:lstStyle/>
        <a:p>
          <a:endParaRPr lang="en-US"/>
        </a:p>
      </dgm:t>
    </dgm:pt>
    <dgm:pt modelId="{BCC68B58-F338-4367-95C4-8B0B8C7380CC}" type="sibTrans" cxnId="{439C0B08-77CE-473C-B549-819EA111AAAF}">
      <dgm:prSet/>
      <dgm:spPr/>
      <dgm:t>
        <a:bodyPr/>
        <a:lstStyle/>
        <a:p>
          <a:endParaRPr lang="en-US"/>
        </a:p>
      </dgm:t>
    </dgm:pt>
    <dgm:pt modelId="{E42986F2-E084-4944-8F8C-E2329CABE276}">
      <dgm:prSet/>
      <dgm:spPr/>
      <dgm:t>
        <a:bodyPr/>
        <a:lstStyle/>
        <a:p>
          <a:r>
            <a:rPr lang="en-US"/>
            <a:t>NumPy</a:t>
          </a:r>
        </a:p>
      </dgm:t>
    </dgm:pt>
    <dgm:pt modelId="{A1F4D5BA-7D8D-45F2-AF82-C11FC229CCD9}" type="parTrans" cxnId="{1A1B2D2C-6354-4B35-B04A-0247A930FA29}">
      <dgm:prSet/>
      <dgm:spPr/>
      <dgm:t>
        <a:bodyPr/>
        <a:lstStyle/>
        <a:p>
          <a:endParaRPr lang="en-US"/>
        </a:p>
      </dgm:t>
    </dgm:pt>
    <dgm:pt modelId="{3C66576F-ED1F-4D7F-AAEA-F9C493C31F3D}" type="sibTrans" cxnId="{1A1B2D2C-6354-4B35-B04A-0247A930FA29}">
      <dgm:prSet/>
      <dgm:spPr/>
      <dgm:t>
        <a:bodyPr/>
        <a:lstStyle/>
        <a:p>
          <a:endParaRPr lang="en-US"/>
        </a:p>
      </dgm:t>
    </dgm:pt>
    <dgm:pt modelId="{A16DEF84-DC6E-4595-952B-D30233EDE9CA}">
      <dgm:prSet/>
      <dgm:spPr/>
      <dgm:t>
        <a:bodyPr/>
        <a:lstStyle/>
        <a:p>
          <a:r>
            <a:rPr lang="en-US"/>
            <a:t>Scikit-Learn</a:t>
          </a:r>
        </a:p>
      </dgm:t>
    </dgm:pt>
    <dgm:pt modelId="{70FC94CE-8B44-4A58-9079-7A63B1F70851}" type="parTrans" cxnId="{4626A8E5-FB41-44DB-95D0-DD40961C6043}">
      <dgm:prSet/>
      <dgm:spPr/>
      <dgm:t>
        <a:bodyPr/>
        <a:lstStyle/>
        <a:p>
          <a:endParaRPr lang="en-US"/>
        </a:p>
      </dgm:t>
    </dgm:pt>
    <dgm:pt modelId="{81D33D48-CF5E-4EA0-8FFF-B16E4BA76CDF}" type="sibTrans" cxnId="{4626A8E5-FB41-44DB-95D0-DD40961C6043}">
      <dgm:prSet/>
      <dgm:spPr/>
      <dgm:t>
        <a:bodyPr/>
        <a:lstStyle/>
        <a:p>
          <a:endParaRPr lang="en-US"/>
        </a:p>
      </dgm:t>
    </dgm:pt>
    <dgm:pt modelId="{630E5D31-1E81-4635-80D7-AD7F7BC8AE37}">
      <dgm:prSet/>
      <dgm:spPr/>
      <dgm:t>
        <a:bodyPr/>
        <a:lstStyle/>
        <a:p>
          <a:r>
            <a:rPr lang="en-US"/>
            <a:t>TensorFlow</a:t>
          </a:r>
        </a:p>
      </dgm:t>
    </dgm:pt>
    <dgm:pt modelId="{54D69241-BD71-4FD8-B320-5AFCDFAFDC4A}" type="parTrans" cxnId="{7D7EE3F1-7F39-4E7B-A338-DA36D4BE4FA0}">
      <dgm:prSet/>
      <dgm:spPr/>
      <dgm:t>
        <a:bodyPr/>
        <a:lstStyle/>
        <a:p>
          <a:endParaRPr lang="en-US"/>
        </a:p>
      </dgm:t>
    </dgm:pt>
    <dgm:pt modelId="{6C55A5B6-9F0E-4438-A670-2DB0555C754A}" type="sibTrans" cxnId="{7D7EE3F1-7F39-4E7B-A338-DA36D4BE4FA0}">
      <dgm:prSet/>
      <dgm:spPr/>
      <dgm:t>
        <a:bodyPr/>
        <a:lstStyle/>
        <a:p>
          <a:endParaRPr lang="en-US"/>
        </a:p>
      </dgm:t>
    </dgm:pt>
    <dgm:pt modelId="{4D45A70D-55DE-43E3-A858-0219B2C985F8}">
      <dgm:prSet/>
      <dgm:spPr/>
      <dgm:t>
        <a:bodyPr/>
        <a:lstStyle/>
        <a:p>
          <a:r>
            <a:rPr lang="en-US"/>
            <a:t>Keras</a:t>
          </a:r>
        </a:p>
      </dgm:t>
    </dgm:pt>
    <dgm:pt modelId="{465EB1CA-ED24-4DD8-8483-26FDC5D88FEA}" type="parTrans" cxnId="{6DBB3BBB-0215-4A29-AE2F-68849F8F774D}">
      <dgm:prSet/>
      <dgm:spPr/>
      <dgm:t>
        <a:bodyPr/>
        <a:lstStyle/>
        <a:p>
          <a:endParaRPr lang="en-US"/>
        </a:p>
      </dgm:t>
    </dgm:pt>
    <dgm:pt modelId="{859F1F8F-FD0B-4A05-8A1A-A555627F8346}" type="sibTrans" cxnId="{6DBB3BBB-0215-4A29-AE2F-68849F8F774D}">
      <dgm:prSet/>
      <dgm:spPr/>
      <dgm:t>
        <a:bodyPr/>
        <a:lstStyle/>
        <a:p>
          <a:endParaRPr lang="en-US"/>
        </a:p>
      </dgm:t>
    </dgm:pt>
    <dgm:pt modelId="{91330305-BCDF-4E1B-88D8-C909A68514E4}">
      <dgm:prSet/>
      <dgm:spPr/>
      <dgm:t>
        <a:bodyPr/>
        <a:lstStyle/>
        <a:p>
          <a:r>
            <a:rPr lang="en-US"/>
            <a:t>SciPy</a:t>
          </a:r>
        </a:p>
      </dgm:t>
    </dgm:pt>
    <dgm:pt modelId="{1372BE5C-9035-4742-99B7-DE5BEFDE4BCE}" type="parTrans" cxnId="{A29C9917-5625-415E-998D-D6F797DFA5F9}">
      <dgm:prSet/>
      <dgm:spPr/>
      <dgm:t>
        <a:bodyPr/>
        <a:lstStyle/>
        <a:p>
          <a:endParaRPr lang="en-US"/>
        </a:p>
      </dgm:t>
    </dgm:pt>
    <dgm:pt modelId="{0B9B43A1-586F-4ED5-AE55-9A1CA9A3A9C6}" type="sibTrans" cxnId="{A29C9917-5625-415E-998D-D6F797DFA5F9}">
      <dgm:prSet/>
      <dgm:spPr/>
      <dgm:t>
        <a:bodyPr/>
        <a:lstStyle/>
        <a:p>
          <a:endParaRPr lang="en-US"/>
        </a:p>
      </dgm:t>
    </dgm:pt>
    <dgm:pt modelId="{67BD169F-812F-4DCB-9B15-FA4915FB2A97}">
      <dgm:prSet/>
      <dgm:spPr/>
      <dgm:t>
        <a:bodyPr/>
        <a:lstStyle/>
        <a:p>
          <a:r>
            <a:rPr lang="en-US"/>
            <a:t>Statsmodels</a:t>
          </a:r>
        </a:p>
      </dgm:t>
    </dgm:pt>
    <dgm:pt modelId="{9062D32D-AB68-4879-BD09-88140E072EF2}" type="parTrans" cxnId="{40BC4A2F-97E0-403B-B2EB-4EE77A8553EB}">
      <dgm:prSet/>
      <dgm:spPr/>
      <dgm:t>
        <a:bodyPr/>
        <a:lstStyle/>
        <a:p>
          <a:endParaRPr lang="en-US"/>
        </a:p>
      </dgm:t>
    </dgm:pt>
    <dgm:pt modelId="{8654693F-DC6A-41B4-8311-5ED7EA0A1229}" type="sibTrans" cxnId="{40BC4A2F-97E0-403B-B2EB-4EE77A8553EB}">
      <dgm:prSet/>
      <dgm:spPr/>
      <dgm:t>
        <a:bodyPr/>
        <a:lstStyle/>
        <a:p>
          <a:endParaRPr lang="en-US"/>
        </a:p>
      </dgm:t>
    </dgm:pt>
    <dgm:pt modelId="{C701121C-1EB6-49AC-B51C-085AA7F00DCE}">
      <dgm:prSet/>
      <dgm:spPr/>
      <dgm:t>
        <a:bodyPr/>
        <a:lstStyle/>
        <a:p>
          <a:r>
            <a:rPr lang="en-US" dirty="0"/>
            <a:t>Plotly</a:t>
          </a:r>
        </a:p>
      </dgm:t>
    </dgm:pt>
    <dgm:pt modelId="{62B6C459-3038-4E52-986E-1B4B0F5529FC}" type="parTrans" cxnId="{E5BE513E-8FD3-4EAE-8F7A-9D532EDACF8B}">
      <dgm:prSet/>
      <dgm:spPr/>
      <dgm:t>
        <a:bodyPr/>
        <a:lstStyle/>
        <a:p>
          <a:endParaRPr lang="en-US"/>
        </a:p>
      </dgm:t>
    </dgm:pt>
    <dgm:pt modelId="{F0E1388A-2A29-4FC5-B74F-9388DD324A98}" type="sibTrans" cxnId="{E5BE513E-8FD3-4EAE-8F7A-9D532EDACF8B}">
      <dgm:prSet/>
      <dgm:spPr/>
      <dgm:t>
        <a:bodyPr/>
        <a:lstStyle/>
        <a:p>
          <a:endParaRPr lang="en-US"/>
        </a:p>
      </dgm:t>
    </dgm:pt>
    <dgm:pt modelId="{69FB259D-F7A5-4C7D-955E-4F80461FD748}">
      <dgm:prSet/>
      <dgm:spPr/>
      <dgm:t>
        <a:bodyPr/>
        <a:lstStyle/>
        <a:p>
          <a:r>
            <a:rPr lang="en-US"/>
            <a:t>Seaborn</a:t>
          </a:r>
        </a:p>
      </dgm:t>
    </dgm:pt>
    <dgm:pt modelId="{1568AC9B-8568-479D-9AA7-776FC25A155B}" type="parTrans" cxnId="{4A6E315D-E64D-4F06-8105-E8F033B868F8}">
      <dgm:prSet/>
      <dgm:spPr/>
      <dgm:t>
        <a:bodyPr/>
        <a:lstStyle/>
        <a:p>
          <a:endParaRPr lang="en-US"/>
        </a:p>
      </dgm:t>
    </dgm:pt>
    <dgm:pt modelId="{9F26CAD3-0106-460D-809A-9ED3CE7DDF7A}" type="sibTrans" cxnId="{4A6E315D-E64D-4F06-8105-E8F033B868F8}">
      <dgm:prSet/>
      <dgm:spPr/>
      <dgm:t>
        <a:bodyPr/>
        <a:lstStyle/>
        <a:p>
          <a:endParaRPr lang="en-US"/>
        </a:p>
      </dgm:t>
    </dgm:pt>
    <dgm:pt modelId="{2F89284C-F48B-47BD-AEE0-69F982EC53B0}" type="pres">
      <dgm:prSet presAssocID="{8913061C-FE6D-454C-93CF-4D27416D3DBE}" presName="diagram" presStyleCnt="0">
        <dgm:presLayoutVars>
          <dgm:dir/>
          <dgm:resizeHandles val="exact"/>
        </dgm:presLayoutVars>
      </dgm:prSet>
      <dgm:spPr/>
    </dgm:pt>
    <dgm:pt modelId="{A2DAFE77-5BB6-466A-B1CD-00B060F3465D}" type="pres">
      <dgm:prSet presAssocID="{6FFF8C01-5665-4D59-8DB4-97261CCEAD94}" presName="node" presStyleLbl="node1" presStyleIdx="0" presStyleCnt="9">
        <dgm:presLayoutVars>
          <dgm:bulletEnabled val="1"/>
        </dgm:presLayoutVars>
      </dgm:prSet>
      <dgm:spPr/>
    </dgm:pt>
    <dgm:pt modelId="{6788C5D8-4F82-40C6-947B-D17A04231542}" type="pres">
      <dgm:prSet presAssocID="{BCC68B58-F338-4367-95C4-8B0B8C7380CC}" presName="sibTrans" presStyleCnt="0"/>
      <dgm:spPr/>
    </dgm:pt>
    <dgm:pt modelId="{90C7D7CA-C20A-4CB9-838B-5BDABCCDAA41}" type="pres">
      <dgm:prSet presAssocID="{E42986F2-E084-4944-8F8C-E2329CABE276}" presName="node" presStyleLbl="node1" presStyleIdx="1" presStyleCnt="9">
        <dgm:presLayoutVars>
          <dgm:bulletEnabled val="1"/>
        </dgm:presLayoutVars>
      </dgm:prSet>
      <dgm:spPr/>
    </dgm:pt>
    <dgm:pt modelId="{CA8EE5B9-C55C-4CD2-A473-C596F18E89B1}" type="pres">
      <dgm:prSet presAssocID="{3C66576F-ED1F-4D7F-AAEA-F9C493C31F3D}" presName="sibTrans" presStyleCnt="0"/>
      <dgm:spPr/>
    </dgm:pt>
    <dgm:pt modelId="{396A4BA9-75CB-4C48-8B61-BBA5C9CCEEA5}" type="pres">
      <dgm:prSet presAssocID="{A16DEF84-DC6E-4595-952B-D30233EDE9CA}" presName="node" presStyleLbl="node1" presStyleIdx="2" presStyleCnt="9">
        <dgm:presLayoutVars>
          <dgm:bulletEnabled val="1"/>
        </dgm:presLayoutVars>
      </dgm:prSet>
      <dgm:spPr/>
    </dgm:pt>
    <dgm:pt modelId="{C2A969DB-6B06-4857-9A83-39353D1A8BEB}" type="pres">
      <dgm:prSet presAssocID="{81D33D48-CF5E-4EA0-8FFF-B16E4BA76CDF}" presName="sibTrans" presStyleCnt="0"/>
      <dgm:spPr/>
    </dgm:pt>
    <dgm:pt modelId="{6ADC9FF9-1551-487A-A324-64069CF11E8F}" type="pres">
      <dgm:prSet presAssocID="{630E5D31-1E81-4635-80D7-AD7F7BC8AE37}" presName="node" presStyleLbl="node1" presStyleIdx="3" presStyleCnt="9">
        <dgm:presLayoutVars>
          <dgm:bulletEnabled val="1"/>
        </dgm:presLayoutVars>
      </dgm:prSet>
      <dgm:spPr/>
    </dgm:pt>
    <dgm:pt modelId="{EB30A331-D94E-4A64-9970-D3A6835C1775}" type="pres">
      <dgm:prSet presAssocID="{6C55A5B6-9F0E-4438-A670-2DB0555C754A}" presName="sibTrans" presStyleCnt="0"/>
      <dgm:spPr/>
    </dgm:pt>
    <dgm:pt modelId="{D2B8D75E-D0B6-4C76-BC7B-4ACEDD2522D9}" type="pres">
      <dgm:prSet presAssocID="{4D45A70D-55DE-43E3-A858-0219B2C985F8}" presName="node" presStyleLbl="node1" presStyleIdx="4" presStyleCnt="9">
        <dgm:presLayoutVars>
          <dgm:bulletEnabled val="1"/>
        </dgm:presLayoutVars>
      </dgm:prSet>
      <dgm:spPr/>
    </dgm:pt>
    <dgm:pt modelId="{822B2F09-14EB-4B7E-86A9-8739A468DBA6}" type="pres">
      <dgm:prSet presAssocID="{859F1F8F-FD0B-4A05-8A1A-A555627F8346}" presName="sibTrans" presStyleCnt="0"/>
      <dgm:spPr/>
    </dgm:pt>
    <dgm:pt modelId="{58AAC496-A0D0-442F-8CA7-BDE5086A978F}" type="pres">
      <dgm:prSet presAssocID="{91330305-BCDF-4E1B-88D8-C909A68514E4}" presName="node" presStyleLbl="node1" presStyleIdx="5" presStyleCnt="9">
        <dgm:presLayoutVars>
          <dgm:bulletEnabled val="1"/>
        </dgm:presLayoutVars>
      </dgm:prSet>
      <dgm:spPr/>
    </dgm:pt>
    <dgm:pt modelId="{897453B4-AEDE-4E6C-9D22-E19F9A04D085}" type="pres">
      <dgm:prSet presAssocID="{0B9B43A1-586F-4ED5-AE55-9A1CA9A3A9C6}" presName="sibTrans" presStyleCnt="0"/>
      <dgm:spPr/>
    </dgm:pt>
    <dgm:pt modelId="{EDBBBCEC-E481-4DF1-944C-ED1A3A6EAAE2}" type="pres">
      <dgm:prSet presAssocID="{67BD169F-812F-4DCB-9B15-FA4915FB2A97}" presName="node" presStyleLbl="node1" presStyleIdx="6" presStyleCnt="9">
        <dgm:presLayoutVars>
          <dgm:bulletEnabled val="1"/>
        </dgm:presLayoutVars>
      </dgm:prSet>
      <dgm:spPr/>
    </dgm:pt>
    <dgm:pt modelId="{FCB99C84-06D0-4477-921E-2649C40B42E4}" type="pres">
      <dgm:prSet presAssocID="{8654693F-DC6A-41B4-8311-5ED7EA0A1229}" presName="sibTrans" presStyleCnt="0"/>
      <dgm:spPr/>
    </dgm:pt>
    <dgm:pt modelId="{C9D1DD62-2378-404C-9EEB-CDA992D0592E}" type="pres">
      <dgm:prSet presAssocID="{C701121C-1EB6-49AC-B51C-085AA7F00DCE}" presName="node" presStyleLbl="node1" presStyleIdx="7" presStyleCnt="9">
        <dgm:presLayoutVars>
          <dgm:bulletEnabled val="1"/>
        </dgm:presLayoutVars>
      </dgm:prSet>
      <dgm:spPr/>
    </dgm:pt>
    <dgm:pt modelId="{28C9174C-73E0-40C1-BAA5-8AC6243B5EAC}" type="pres">
      <dgm:prSet presAssocID="{F0E1388A-2A29-4FC5-B74F-9388DD324A98}" presName="sibTrans" presStyleCnt="0"/>
      <dgm:spPr/>
    </dgm:pt>
    <dgm:pt modelId="{5826865B-C62B-4916-8998-AC03F2EECD0B}" type="pres">
      <dgm:prSet presAssocID="{69FB259D-F7A5-4C7D-955E-4F80461FD748}" presName="node" presStyleLbl="node1" presStyleIdx="8" presStyleCnt="9">
        <dgm:presLayoutVars>
          <dgm:bulletEnabled val="1"/>
        </dgm:presLayoutVars>
      </dgm:prSet>
      <dgm:spPr/>
    </dgm:pt>
  </dgm:ptLst>
  <dgm:cxnLst>
    <dgm:cxn modelId="{439C0B08-77CE-473C-B549-819EA111AAAF}" srcId="{8913061C-FE6D-454C-93CF-4D27416D3DBE}" destId="{6FFF8C01-5665-4D59-8DB4-97261CCEAD94}" srcOrd="0" destOrd="0" parTransId="{906C70D5-A75E-45D6-8D91-978FC2F613C7}" sibTransId="{BCC68B58-F338-4367-95C4-8B0B8C7380CC}"/>
    <dgm:cxn modelId="{69BDA60B-92B2-4D56-BAB3-9BB9AC973A6E}" type="presOf" srcId="{A16DEF84-DC6E-4595-952B-D30233EDE9CA}" destId="{396A4BA9-75CB-4C48-8B61-BBA5C9CCEEA5}" srcOrd="0" destOrd="0" presId="urn:microsoft.com/office/officeart/2005/8/layout/default"/>
    <dgm:cxn modelId="{569DCD0B-59D9-4846-9B5C-22A34FD7AAC9}" type="presOf" srcId="{91330305-BCDF-4E1B-88D8-C909A68514E4}" destId="{58AAC496-A0D0-442F-8CA7-BDE5086A978F}" srcOrd="0" destOrd="0" presId="urn:microsoft.com/office/officeart/2005/8/layout/default"/>
    <dgm:cxn modelId="{A29C9917-5625-415E-998D-D6F797DFA5F9}" srcId="{8913061C-FE6D-454C-93CF-4D27416D3DBE}" destId="{91330305-BCDF-4E1B-88D8-C909A68514E4}" srcOrd="5" destOrd="0" parTransId="{1372BE5C-9035-4742-99B7-DE5BEFDE4BCE}" sibTransId="{0B9B43A1-586F-4ED5-AE55-9A1CA9A3A9C6}"/>
    <dgm:cxn modelId="{47490025-BB31-4729-B2E7-1437F241E115}" type="presOf" srcId="{C701121C-1EB6-49AC-B51C-085AA7F00DCE}" destId="{C9D1DD62-2378-404C-9EEB-CDA992D0592E}" srcOrd="0" destOrd="0" presId="urn:microsoft.com/office/officeart/2005/8/layout/default"/>
    <dgm:cxn modelId="{1A1B2D2C-6354-4B35-B04A-0247A930FA29}" srcId="{8913061C-FE6D-454C-93CF-4D27416D3DBE}" destId="{E42986F2-E084-4944-8F8C-E2329CABE276}" srcOrd="1" destOrd="0" parTransId="{A1F4D5BA-7D8D-45F2-AF82-C11FC229CCD9}" sibTransId="{3C66576F-ED1F-4D7F-AAEA-F9C493C31F3D}"/>
    <dgm:cxn modelId="{40BC4A2F-97E0-403B-B2EB-4EE77A8553EB}" srcId="{8913061C-FE6D-454C-93CF-4D27416D3DBE}" destId="{67BD169F-812F-4DCB-9B15-FA4915FB2A97}" srcOrd="6" destOrd="0" parTransId="{9062D32D-AB68-4879-BD09-88140E072EF2}" sibTransId="{8654693F-DC6A-41B4-8311-5ED7EA0A1229}"/>
    <dgm:cxn modelId="{E00ED932-5324-43BC-B50D-4FDC764E117F}" type="presOf" srcId="{69FB259D-F7A5-4C7D-955E-4F80461FD748}" destId="{5826865B-C62B-4916-8998-AC03F2EECD0B}" srcOrd="0" destOrd="0" presId="urn:microsoft.com/office/officeart/2005/8/layout/default"/>
    <dgm:cxn modelId="{E5BE513E-8FD3-4EAE-8F7A-9D532EDACF8B}" srcId="{8913061C-FE6D-454C-93CF-4D27416D3DBE}" destId="{C701121C-1EB6-49AC-B51C-085AA7F00DCE}" srcOrd="7" destOrd="0" parTransId="{62B6C459-3038-4E52-986E-1B4B0F5529FC}" sibTransId="{F0E1388A-2A29-4FC5-B74F-9388DD324A98}"/>
    <dgm:cxn modelId="{4A6E315D-E64D-4F06-8105-E8F033B868F8}" srcId="{8913061C-FE6D-454C-93CF-4D27416D3DBE}" destId="{69FB259D-F7A5-4C7D-955E-4F80461FD748}" srcOrd="8" destOrd="0" parTransId="{1568AC9B-8568-479D-9AA7-776FC25A155B}" sibTransId="{9F26CAD3-0106-460D-809A-9ED3CE7DDF7A}"/>
    <dgm:cxn modelId="{D7F83144-9D11-442F-8E11-0D6C901C71E7}" type="presOf" srcId="{8913061C-FE6D-454C-93CF-4D27416D3DBE}" destId="{2F89284C-F48B-47BD-AEE0-69F982EC53B0}" srcOrd="0" destOrd="0" presId="urn:microsoft.com/office/officeart/2005/8/layout/default"/>
    <dgm:cxn modelId="{3F6C634E-BF70-49F7-8DA2-C3F494A5574E}" type="presOf" srcId="{E42986F2-E084-4944-8F8C-E2329CABE276}" destId="{90C7D7CA-C20A-4CB9-838B-5BDABCCDAA41}" srcOrd="0" destOrd="0" presId="urn:microsoft.com/office/officeart/2005/8/layout/default"/>
    <dgm:cxn modelId="{4B3D2A86-8F12-4E4B-A9D8-2EA06D0C79A8}" type="presOf" srcId="{630E5D31-1E81-4635-80D7-AD7F7BC8AE37}" destId="{6ADC9FF9-1551-487A-A324-64069CF11E8F}" srcOrd="0" destOrd="0" presId="urn:microsoft.com/office/officeart/2005/8/layout/default"/>
    <dgm:cxn modelId="{180DDA8C-1E65-4367-B6A3-3907114D4DFB}" type="presOf" srcId="{4D45A70D-55DE-43E3-A858-0219B2C985F8}" destId="{D2B8D75E-D0B6-4C76-BC7B-4ACEDD2522D9}" srcOrd="0" destOrd="0" presId="urn:microsoft.com/office/officeart/2005/8/layout/default"/>
    <dgm:cxn modelId="{933A3FB3-14F4-4445-BC6D-7BF701A77CF3}" type="presOf" srcId="{67BD169F-812F-4DCB-9B15-FA4915FB2A97}" destId="{EDBBBCEC-E481-4DF1-944C-ED1A3A6EAAE2}" srcOrd="0" destOrd="0" presId="urn:microsoft.com/office/officeart/2005/8/layout/default"/>
    <dgm:cxn modelId="{6DBB3BBB-0215-4A29-AE2F-68849F8F774D}" srcId="{8913061C-FE6D-454C-93CF-4D27416D3DBE}" destId="{4D45A70D-55DE-43E3-A858-0219B2C985F8}" srcOrd="4" destOrd="0" parTransId="{465EB1CA-ED24-4DD8-8483-26FDC5D88FEA}" sibTransId="{859F1F8F-FD0B-4A05-8A1A-A555627F8346}"/>
    <dgm:cxn modelId="{1D8D2DE3-F058-4C1E-BF0B-82841315816C}" type="presOf" srcId="{6FFF8C01-5665-4D59-8DB4-97261CCEAD94}" destId="{A2DAFE77-5BB6-466A-B1CD-00B060F3465D}" srcOrd="0" destOrd="0" presId="urn:microsoft.com/office/officeart/2005/8/layout/default"/>
    <dgm:cxn modelId="{4626A8E5-FB41-44DB-95D0-DD40961C6043}" srcId="{8913061C-FE6D-454C-93CF-4D27416D3DBE}" destId="{A16DEF84-DC6E-4595-952B-D30233EDE9CA}" srcOrd="2" destOrd="0" parTransId="{70FC94CE-8B44-4A58-9079-7A63B1F70851}" sibTransId="{81D33D48-CF5E-4EA0-8FFF-B16E4BA76CDF}"/>
    <dgm:cxn modelId="{7D7EE3F1-7F39-4E7B-A338-DA36D4BE4FA0}" srcId="{8913061C-FE6D-454C-93CF-4D27416D3DBE}" destId="{630E5D31-1E81-4635-80D7-AD7F7BC8AE37}" srcOrd="3" destOrd="0" parTransId="{54D69241-BD71-4FD8-B320-5AFCDFAFDC4A}" sibTransId="{6C55A5B6-9F0E-4438-A670-2DB0555C754A}"/>
    <dgm:cxn modelId="{DE9791AD-1DED-4AA7-9AF0-27C93A93A164}" type="presParOf" srcId="{2F89284C-F48B-47BD-AEE0-69F982EC53B0}" destId="{A2DAFE77-5BB6-466A-B1CD-00B060F3465D}" srcOrd="0" destOrd="0" presId="urn:microsoft.com/office/officeart/2005/8/layout/default"/>
    <dgm:cxn modelId="{BC9DE3FC-DF67-4A7F-9672-3E68E3A7EE78}" type="presParOf" srcId="{2F89284C-F48B-47BD-AEE0-69F982EC53B0}" destId="{6788C5D8-4F82-40C6-947B-D17A04231542}" srcOrd="1" destOrd="0" presId="urn:microsoft.com/office/officeart/2005/8/layout/default"/>
    <dgm:cxn modelId="{6B874EA9-9420-4DA2-B2AA-F9A329A25B0B}" type="presParOf" srcId="{2F89284C-F48B-47BD-AEE0-69F982EC53B0}" destId="{90C7D7CA-C20A-4CB9-838B-5BDABCCDAA41}" srcOrd="2" destOrd="0" presId="urn:microsoft.com/office/officeart/2005/8/layout/default"/>
    <dgm:cxn modelId="{349A5AC0-008A-4E2D-9848-449F2867FE2B}" type="presParOf" srcId="{2F89284C-F48B-47BD-AEE0-69F982EC53B0}" destId="{CA8EE5B9-C55C-4CD2-A473-C596F18E89B1}" srcOrd="3" destOrd="0" presId="urn:microsoft.com/office/officeart/2005/8/layout/default"/>
    <dgm:cxn modelId="{81BBFA51-7D3C-4446-91B5-156C30A03D03}" type="presParOf" srcId="{2F89284C-F48B-47BD-AEE0-69F982EC53B0}" destId="{396A4BA9-75CB-4C48-8B61-BBA5C9CCEEA5}" srcOrd="4" destOrd="0" presId="urn:microsoft.com/office/officeart/2005/8/layout/default"/>
    <dgm:cxn modelId="{F3DF5170-E532-40A6-A965-1C57486AD78B}" type="presParOf" srcId="{2F89284C-F48B-47BD-AEE0-69F982EC53B0}" destId="{C2A969DB-6B06-4857-9A83-39353D1A8BEB}" srcOrd="5" destOrd="0" presId="urn:microsoft.com/office/officeart/2005/8/layout/default"/>
    <dgm:cxn modelId="{D3936841-79A7-4343-8ADD-EF40CEE31DB5}" type="presParOf" srcId="{2F89284C-F48B-47BD-AEE0-69F982EC53B0}" destId="{6ADC9FF9-1551-487A-A324-64069CF11E8F}" srcOrd="6" destOrd="0" presId="urn:microsoft.com/office/officeart/2005/8/layout/default"/>
    <dgm:cxn modelId="{7CFA6FE3-DDDA-453A-9E94-B0C1113411D6}" type="presParOf" srcId="{2F89284C-F48B-47BD-AEE0-69F982EC53B0}" destId="{EB30A331-D94E-4A64-9970-D3A6835C1775}" srcOrd="7" destOrd="0" presId="urn:microsoft.com/office/officeart/2005/8/layout/default"/>
    <dgm:cxn modelId="{1A11BFDA-82D8-4787-9BFC-2B314DCCC6EF}" type="presParOf" srcId="{2F89284C-F48B-47BD-AEE0-69F982EC53B0}" destId="{D2B8D75E-D0B6-4C76-BC7B-4ACEDD2522D9}" srcOrd="8" destOrd="0" presId="urn:microsoft.com/office/officeart/2005/8/layout/default"/>
    <dgm:cxn modelId="{00770B3F-2EA6-4F74-93DC-4A200D6C7C3B}" type="presParOf" srcId="{2F89284C-F48B-47BD-AEE0-69F982EC53B0}" destId="{822B2F09-14EB-4B7E-86A9-8739A468DBA6}" srcOrd="9" destOrd="0" presId="urn:microsoft.com/office/officeart/2005/8/layout/default"/>
    <dgm:cxn modelId="{FDEA54BA-7CDD-479C-9ECD-B930E6CD68CF}" type="presParOf" srcId="{2F89284C-F48B-47BD-AEE0-69F982EC53B0}" destId="{58AAC496-A0D0-442F-8CA7-BDE5086A978F}" srcOrd="10" destOrd="0" presId="urn:microsoft.com/office/officeart/2005/8/layout/default"/>
    <dgm:cxn modelId="{86FC93E1-44AF-4BE6-8AD6-C471112A0B8A}" type="presParOf" srcId="{2F89284C-F48B-47BD-AEE0-69F982EC53B0}" destId="{897453B4-AEDE-4E6C-9D22-E19F9A04D085}" srcOrd="11" destOrd="0" presId="urn:microsoft.com/office/officeart/2005/8/layout/default"/>
    <dgm:cxn modelId="{527E4AB2-46A0-4CF3-BFB4-3AA08D13EC51}" type="presParOf" srcId="{2F89284C-F48B-47BD-AEE0-69F982EC53B0}" destId="{EDBBBCEC-E481-4DF1-944C-ED1A3A6EAAE2}" srcOrd="12" destOrd="0" presId="urn:microsoft.com/office/officeart/2005/8/layout/default"/>
    <dgm:cxn modelId="{A87DD240-099F-41FB-B67C-A67ECD768EA5}" type="presParOf" srcId="{2F89284C-F48B-47BD-AEE0-69F982EC53B0}" destId="{FCB99C84-06D0-4477-921E-2649C40B42E4}" srcOrd="13" destOrd="0" presId="urn:microsoft.com/office/officeart/2005/8/layout/default"/>
    <dgm:cxn modelId="{5D70454D-0F05-42B8-B7FE-AADE5E6D47B8}" type="presParOf" srcId="{2F89284C-F48B-47BD-AEE0-69F982EC53B0}" destId="{C9D1DD62-2378-404C-9EEB-CDA992D0592E}" srcOrd="14" destOrd="0" presId="urn:microsoft.com/office/officeart/2005/8/layout/default"/>
    <dgm:cxn modelId="{F3377D37-199B-420A-AA2A-80E6D3E6DEEC}" type="presParOf" srcId="{2F89284C-F48B-47BD-AEE0-69F982EC53B0}" destId="{28C9174C-73E0-40C1-BAA5-8AC6243B5EAC}" srcOrd="15" destOrd="0" presId="urn:microsoft.com/office/officeart/2005/8/layout/default"/>
    <dgm:cxn modelId="{15AECA5F-F2C9-4C84-8793-A56FD2698848}" type="presParOf" srcId="{2F89284C-F48B-47BD-AEE0-69F982EC53B0}" destId="{5826865B-C62B-4916-8998-AC03F2EECD0B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92BE62-AE21-4354-AFBA-5F70F18DEB2B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4F9B8F-6B89-4840-A69E-0AE7ABC687D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Python Libraries: Pandas</a:t>
          </a:r>
        </a:p>
      </dgm:t>
    </dgm:pt>
    <dgm:pt modelId="{B272F3EF-7AFE-4866-8DAA-A460BD02B0C3}" type="parTrans" cxnId="{60F2159B-8AF8-45D5-913B-E0119F3D7109}">
      <dgm:prSet/>
      <dgm:spPr/>
      <dgm:t>
        <a:bodyPr/>
        <a:lstStyle/>
        <a:p>
          <a:endParaRPr lang="en-US"/>
        </a:p>
      </dgm:t>
    </dgm:pt>
    <dgm:pt modelId="{0F352BD0-0311-4280-B73E-EC6D4E8B87DE}" type="sibTrans" cxnId="{60F2159B-8AF8-45D5-913B-E0119F3D7109}">
      <dgm:prSet/>
      <dgm:spPr/>
      <dgm:t>
        <a:bodyPr/>
        <a:lstStyle/>
        <a:p>
          <a:endParaRPr lang="en-US"/>
        </a:p>
      </dgm:t>
    </dgm:pt>
    <dgm:pt modelId="{66CF77D5-A832-4865-B2A9-F2C18CF3A6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Pandas is quite a game-changer when it comes to analyzing data with Python</a:t>
          </a:r>
          <a:endParaRPr lang="en-US" dirty="0"/>
        </a:p>
      </dgm:t>
    </dgm:pt>
    <dgm:pt modelId="{68012589-504B-4706-B9A4-713A6338212A}" type="parTrans" cxnId="{51A8571F-1063-47BA-8C99-4B81593BD550}">
      <dgm:prSet/>
      <dgm:spPr/>
      <dgm:t>
        <a:bodyPr/>
        <a:lstStyle/>
        <a:p>
          <a:endParaRPr lang="en-US"/>
        </a:p>
      </dgm:t>
    </dgm:pt>
    <dgm:pt modelId="{1D746F25-984E-435F-BB17-DBE4EE89E9FE}" type="sibTrans" cxnId="{51A8571F-1063-47BA-8C99-4B81593BD550}">
      <dgm:prSet/>
      <dgm:spPr/>
      <dgm:t>
        <a:bodyPr/>
        <a:lstStyle/>
        <a:p>
          <a:endParaRPr lang="en-US"/>
        </a:p>
      </dgm:t>
    </dgm:pt>
    <dgm:pt modelId="{C00FCD64-148F-457B-988C-CA693F9D7A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Works with many data sources (CSV or TSV file, SQL database, etc.) and creates a Python object with rows and columns.</a:t>
          </a:r>
          <a:endParaRPr lang="en-US" dirty="0"/>
        </a:p>
      </dgm:t>
    </dgm:pt>
    <dgm:pt modelId="{30B4D548-F0F9-42D4-95F8-0FCD9A159EE0}" type="parTrans" cxnId="{AC43B0E7-F8C2-45FD-989E-EB64928443C9}">
      <dgm:prSet/>
      <dgm:spPr/>
      <dgm:t>
        <a:bodyPr/>
        <a:lstStyle/>
        <a:p>
          <a:endParaRPr lang="en-US"/>
        </a:p>
      </dgm:t>
    </dgm:pt>
    <dgm:pt modelId="{DB17D8CC-17E9-40E5-9B78-2ED55857ADB4}" type="sibTrans" cxnId="{AC43B0E7-F8C2-45FD-989E-EB64928443C9}">
      <dgm:prSet/>
      <dgm:spPr/>
      <dgm:t>
        <a:bodyPr/>
        <a:lstStyle/>
        <a:p>
          <a:endParaRPr lang="en-US"/>
        </a:p>
      </dgm:t>
    </dgm:pt>
    <dgm:pt modelId="{BFD6B156-009F-4612-9489-AF40B691B92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Python Libraries: Matplotlib</a:t>
          </a:r>
        </a:p>
      </dgm:t>
    </dgm:pt>
    <dgm:pt modelId="{936A12B4-53C0-4153-B223-A8C0C6AC1280}" type="parTrans" cxnId="{5ABF428B-F32B-4B9C-A721-C7357C3E1716}">
      <dgm:prSet/>
      <dgm:spPr/>
      <dgm:t>
        <a:bodyPr/>
        <a:lstStyle/>
        <a:p>
          <a:endParaRPr lang="en-US"/>
        </a:p>
      </dgm:t>
    </dgm:pt>
    <dgm:pt modelId="{88E15AFA-1550-43C3-ADDD-184BB1697204}" type="sibTrans" cxnId="{5ABF428B-F32B-4B9C-A721-C7357C3E1716}">
      <dgm:prSet/>
      <dgm:spPr/>
      <dgm:t>
        <a:bodyPr/>
        <a:lstStyle/>
        <a:p>
          <a:endParaRPr lang="en-US"/>
        </a:p>
      </dgm:t>
    </dgm:pt>
    <dgm:pt modelId="{1F80A782-25F5-4134-BF3A-3CB47A1FEE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 is a 2D Plotting Library</a:t>
          </a:r>
        </a:p>
      </dgm:t>
    </dgm:pt>
    <dgm:pt modelId="{498C833C-186E-47F6-85CC-3839166ED6DD}" type="parTrans" cxnId="{FF3C2D5A-94DB-4CA3-8C83-52956238F48F}">
      <dgm:prSet/>
      <dgm:spPr/>
      <dgm:t>
        <a:bodyPr/>
        <a:lstStyle/>
        <a:p>
          <a:endParaRPr lang="en-US"/>
        </a:p>
      </dgm:t>
    </dgm:pt>
    <dgm:pt modelId="{6CE8AA3A-4764-4AEA-B677-1AEF38ADEA7E}" type="sibTrans" cxnId="{FF3C2D5A-94DB-4CA3-8C83-52956238F48F}">
      <dgm:prSet/>
      <dgm:spPr/>
      <dgm:t>
        <a:bodyPr/>
        <a:lstStyle/>
        <a:p>
          <a:endParaRPr lang="en-US"/>
        </a:p>
      </dgm:t>
    </dgm:pt>
    <dgm:pt modelId="{3BF2CC98-8492-4995-BE29-28521A8901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You can create:</a:t>
          </a:r>
        </a:p>
      </dgm:t>
    </dgm:pt>
    <dgm:pt modelId="{04498FAE-C88C-4239-A971-CBD223E540FF}" type="parTrans" cxnId="{2930C3BD-67BB-4C0F-ADDB-179228314732}">
      <dgm:prSet/>
      <dgm:spPr/>
      <dgm:t>
        <a:bodyPr/>
        <a:lstStyle/>
        <a:p>
          <a:endParaRPr lang="en-US"/>
        </a:p>
      </dgm:t>
    </dgm:pt>
    <dgm:pt modelId="{5FE77DDD-B0B8-46AC-80ED-F730221E9330}" type="sibTrans" cxnId="{2930C3BD-67BB-4C0F-ADDB-179228314732}">
      <dgm:prSet/>
      <dgm:spPr/>
      <dgm:t>
        <a:bodyPr/>
        <a:lstStyle/>
        <a:p>
          <a:endParaRPr lang="en-US"/>
        </a:p>
      </dgm:t>
    </dgm:pt>
    <dgm:pt modelId="{211CB7BD-E3B1-421F-9CCD-2CFC6E02799E}">
      <dgm:prSet/>
      <dgm:spPr/>
      <dgm:t>
        <a:bodyPr/>
        <a:lstStyle/>
        <a:p>
          <a:r>
            <a:rPr lang="en-US"/>
            <a:t>Plots</a:t>
          </a:r>
        </a:p>
      </dgm:t>
    </dgm:pt>
    <dgm:pt modelId="{8B0D72B1-BC62-4B20-B1E7-DDAB905F41CE}" type="parTrans" cxnId="{4E14FF00-41E2-476B-B762-0DDAE80D742C}">
      <dgm:prSet/>
      <dgm:spPr/>
      <dgm:t>
        <a:bodyPr/>
        <a:lstStyle/>
        <a:p>
          <a:endParaRPr lang="en-US"/>
        </a:p>
      </dgm:t>
    </dgm:pt>
    <dgm:pt modelId="{F5B9C664-9CAE-4163-8E87-1C132A8736EC}" type="sibTrans" cxnId="{4E14FF00-41E2-476B-B762-0DDAE80D742C}">
      <dgm:prSet/>
      <dgm:spPr/>
      <dgm:t>
        <a:bodyPr/>
        <a:lstStyle/>
        <a:p>
          <a:endParaRPr lang="en-US"/>
        </a:p>
      </dgm:t>
    </dgm:pt>
    <dgm:pt modelId="{8E79292D-11A6-481D-AB82-109C407167D8}">
      <dgm:prSet/>
      <dgm:spPr/>
      <dgm:t>
        <a:bodyPr/>
        <a:lstStyle/>
        <a:p>
          <a:r>
            <a:rPr lang="en-US"/>
            <a:t>Histograms</a:t>
          </a:r>
        </a:p>
      </dgm:t>
    </dgm:pt>
    <dgm:pt modelId="{9520D403-6DE1-4F34-ADE3-88FA381B0EA9}" type="parTrans" cxnId="{D59C33E8-2911-4289-A9D7-1A1AAA416493}">
      <dgm:prSet/>
      <dgm:spPr/>
      <dgm:t>
        <a:bodyPr/>
        <a:lstStyle/>
        <a:p>
          <a:endParaRPr lang="en-US"/>
        </a:p>
      </dgm:t>
    </dgm:pt>
    <dgm:pt modelId="{DEB53226-1582-48AD-A23C-5A71601EAC4F}" type="sibTrans" cxnId="{D59C33E8-2911-4289-A9D7-1A1AAA416493}">
      <dgm:prSet/>
      <dgm:spPr/>
      <dgm:t>
        <a:bodyPr/>
        <a:lstStyle/>
        <a:p>
          <a:endParaRPr lang="en-US"/>
        </a:p>
      </dgm:t>
    </dgm:pt>
    <dgm:pt modelId="{4A36B5AB-C846-4481-8E10-688F33236E81}">
      <dgm:prSet/>
      <dgm:spPr/>
      <dgm:t>
        <a:bodyPr/>
        <a:lstStyle/>
        <a:p>
          <a:r>
            <a:rPr lang="en-US"/>
            <a:t>Bar Charts</a:t>
          </a:r>
        </a:p>
      </dgm:t>
    </dgm:pt>
    <dgm:pt modelId="{4B243EF7-B2DD-4E3F-A125-414706CACDE1}" type="parTrans" cxnId="{54755AEC-81CE-46D3-A26C-4477B52C77FF}">
      <dgm:prSet/>
      <dgm:spPr/>
      <dgm:t>
        <a:bodyPr/>
        <a:lstStyle/>
        <a:p>
          <a:endParaRPr lang="en-US"/>
        </a:p>
      </dgm:t>
    </dgm:pt>
    <dgm:pt modelId="{3D31F5C6-3B53-4C04-9CDB-EC3F4FD53895}" type="sibTrans" cxnId="{54755AEC-81CE-46D3-A26C-4477B52C77FF}">
      <dgm:prSet/>
      <dgm:spPr/>
      <dgm:t>
        <a:bodyPr/>
        <a:lstStyle/>
        <a:p>
          <a:endParaRPr lang="en-US"/>
        </a:p>
      </dgm:t>
    </dgm:pt>
    <dgm:pt modelId="{BECEA008-12F3-4E30-91D7-DC9347651EB4}">
      <dgm:prSet/>
      <dgm:spPr/>
      <dgm:t>
        <a:bodyPr/>
        <a:lstStyle/>
        <a:p>
          <a:r>
            <a:rPr lang="en-US"/>
            <a:t>Scatterplots, etc.</a:t>
          </a:r>
        </a:p>
      </dgm:t>
    </dgm:pt>
    <dgm:pt modelId="{E83F7DAC-684D-43E2-A83C-170FDC986F4D}" type="parTrans" cxnId="{32D7F2DF-3F76-46A8-9D48-93F1C23BA390}">
      <dgm:prSet/>
      <dgm:spPr/>
      <dgm:t>
        <a:bodyPr/>
        <a:lstStyle/>
        <a:p>
          <a:endParaRPr lang="en-US"/>
        </a:p>
      </dgm:t>
    </dgm:pt>
    <dgm:pt modelId="{EC1B15B0-DA4A-47EA-9D96-99A651847781}" type="sibTrans" cxnId="{32D7F2DF-3F76-46A8-9D48-93F1C23BA390}">
      <dgm:prSet/>
      <dgm:spPr/>
      <dgm:t>
        <a:bodyPr/>
        <a:lstStyle/>
        <a:p>
          <a:endParaRPr lang="en-US"/>
        </a:p>
      </dgm:t>
    </dgm:pt>
    <dgm:pt modelId="{B7D58CBD-8254-4C81-9EE7-693D8C0E751D}" type="pres">
      <dgm:prSet presAssocID="{4A92BE62-AE21-4354-AFBA-5F70F18DEB2B}" presName="root" presStyleCnt="0">
        <dgm:presLayoutVars>
          <dgm:dir/>
          <dgm:resizeHandles val="exact"/>
        </dgm:presLayoutVars>
      </dgm:prSet>
      <dgm:spPr/>
    </dgm:pt>
    <dgm:pt modelId="{731FEC6D-B8CC-4B18-A438-D08FC096BCF7}" type="pres">
      <dgm:prSet presAssocID="{BA4F9B8F-6B89-4840-A69E-0AE7ABC687D1}" presName="compNode" presStyleCnt="0"/>
      <dgm:spPr/>
    </dgm:pt>
    <dgm:pt modelId="{22729015-3295-41B8-8F32-82DD09752932}" type="pres">
      <dgm:prSet presAssocID="{BA4F9B8F-6B89-4840-A69E-0AE7ABC687D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589AAA0D-0223-46CF-B0E4-7151BC6159E7}" type="pres">
      <dgm:prSet presAssocID="{BA4F9B8F-6B89-4840-A69E-0AE7ABC687D1}" presName="iconSpace" presStyleCnt="0"/>
      <dgm:spPr/>
    </dgm:pt>
    <dgm:pt modelId="{78437140-0225-490D-B8CF-F2E505EAD6FE}" type="pres">
      <dgm:prSet presAssocID="{BA4F9B8F-6B89-4840-A69E-0AE7ABC687D1}" presName="parTx" presStyleLbl="revTx" presStyleIdx="0" presStyleCnt="4">
        <dgm:presLayoutVars>
          <dgm:chMax val="0"/>
          <dgm:chPref val="0"/>
        </dgm:presLayoutVars>
      </dgm:prSet>
      <dgm:spPr/>
    </dgm:pt>
    <dgm:pt modelId="{25F3DCEB-AFEA-4327-9EEE-A155B1EA9242}" type="pres">
      <dgm:prSet presAssocID="{BA4F9B8F-6B89-4840-A69E-0AE7ABC687D1}" presName="txSpace" presStyleCnt="0"/>
      <dgm:spPr/>
    </dgm:pt>
    <dgm:pt modelId="{6EA7B8E3-08B5-4328-A70B-F5536D66B508}" type="pres">
      <dgm:prSet presAssocID="{BA4F9B8F-6B89-4840-A69E-0AE7ABC687D1}" presName="desTx" presStyleLbl="revTx" presStyleIdx="1" presStyleCnt="4">
        <dgm:presLayoutVars/>
      </dgm:prSet>
      <dgm:spPr/>
    </dgm:pt>
    <dgm:pt modelId="{3934D260-2330-4E8B-812C-7E6672B62470}" type="pres">
      <dgm:prSet presAssocID="{0F352BD0-0311-4280-B73E-EC6D4E8B87DE}" presName="sibTrans" presStyleCnt="0"/>
      <dgm:spPr/>
    </dgm:pt>
    <dgm:pt modelId="{69CBDB81-78B1-49D0-A3F2-769A7D52F76C}" type="pres">
      <dgm:prSet presAssocID="{BFD6B156-009F-4612-9489-AF40B691B92B}" presName="compNode" presStyleCnt="0"/>
      <dgm:spPr/>
    </dgm:pt>
    <dgm:pt modelId="{2F496D67-C4BA-48F0-B665-8FDA8BE7EC4B}" type="pres">
      <dgm:prSet presAssocID="{BFD6B156-009F-4612-9489-AF40B691B92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Pie Chart"/>
        </a:ext>
      </dgm:extLst>
    </dgm:pt>
    <dgm:pt modelId="{558B3145-7B37-4289-A2AE-15A770E31189}" type="pres">
      <dgm:prSet presAssocID="{BFD6B156-009F-4612-9489-AF40B691B92B}" presName="iconSpace" presStyleCnt="0"/>
      <dgm:spPr/>
    </dgm:pt>
    <dgm:pt modelId="{F4621EBF-FF5A-456C-98BC-43295B45BA74}" type="pres">
      <dgm:prSet presAssocID="{BFD6B156-009F-4612-9489-AF40B691B92B}" presName="parTx" presStyleLbl="revTx" presStyleIdx="2" presStyleCnt="4">
        <dgm:presLayoutVars>
          <dgm:chMax val="0"/>
          <dgm:chPref val="0"/>
        </dgm:presLayoutVars>
      </dgm:prSet>
      <dgm:spPr/>
    </dgm:pt>
    <dgm:pt modelId="{9826DAF5-6CC4-4498-9398-DD06FC92EAFE}" type="pres">
      <dgm:prSet presAssocID="{BFD6B156-009F-4612-9489-AF40B691B92B}" presName="txSpace" presStyleCnt="0"/>
      <dgm:spPr/>
    </dgm:pt>
    <dgm:pt modelId="{ED223315-FA7D-4B92-A042-F44F1D87A60D}" type="pres">
      <dgm:prSet presAssocID="{BFD6B156-009F-4612-9489-AF40B691B92B}" presName="desTx" presStyleLbl="revTx" presStyleIdx="3" presStyleCnt="4">
        <dgm:presLayoutVars/>
      </dgm:prSet>
      <dgm:spPr/>
    </dgm:pt>
  </dgm:ptLst>
  <dgm:cxnLst>
    <dgm:cxn modelId="{4E14FF00-41E2-476B-B762-0DDAE80D742C}" srcId="{3BF2CC98-8492-4995-BE29-28521A89010D}" destId="{211CB7BD-E3B1-421F-9CCD-2CFC6E02799E}" srcOrd="0" destOrd="0" parTransId="{8B0D72B1-BC62-4B20-B1E7-DDAB905F41CE}" sibTransId="{F5B9C664-9CAE-4163-8E87-1C132A8736EC}"/>
    <dgm:cxn modelId="{00C29F03-17A6-4A5C-B40C-694E29CC340F}" type="presOf" srcId="{8E79292D-11A6-481D-AB82-109C407167D8}" destId="{ED223315-FA7D-4B92-A042-F44F1D87A60D}" srcOrd="0" destOrd="3" presId="urn:microsoft.com/office/officeart/2018/2/layout/IconLabelDescriptionList"/>
    <dgm:cxn modelId="{4669371E-1111-4780-A97A-092D910C6444}" type="presOf" srcId="{BECEA008-12F3-4E30-91D7-DC9347651EB4}" destId="{ED223315-FA7D-4B92-A042-F44F1D87A60D}" srcOrd="0" destOrd="5" presId="urn:microsoft.com/office/officeart/2018/2/layout/IconLabelDescriptionList"/>
    <dgm:cxn modelId="{51A8571F-1063-47BA-8C99-4B81593BD550}" srcId="{BA4F9B8F-6B89-4840-A69E-0AE7ABC687D1}" destId="{66CF77D5-A832-4865-B2A9-F2C18CF3A69A}" srcOrd="0" destOrd="0" parTransId="{68012589-504B-4706-B9A4-713A6338212A}" sibTransId="{1D746F25-984E-435F-BB17-DBE4EE89E9FE}"/>
    <dgm:cxn modelId="{842C8F25-17B2-4B08-AB58-42B3863E8E54}" type="presOf" srcId="{BA4F9B8F-6B89-4840-A69E-0AE7ABC687D1}" destId="{78437140-0225-490D-B8CF-F2E505EAD6FE}" srcOrd="0" destOrd="0" presId="urn:microsoft.com/office/officeart/2018/2/layout/IconLabelDescriptionList"/>
    <dgm:cxn modelId="{BA717A27-4400-4B9C-AADB-D0EE644D8BC5}" type="presOf" srcId="{211CB7BD-E3B1-421F-9CCD-2CFC6E02799E}" destId="{ED223315-FA7D-4B92-A042-F44F1D87A60D}" srcOrd="0" destOrd="2" presId="urn:microsoft.com/office/officeart/2018/2/layout/IconLabelDescriptionList"/>
    <dgm:cxn modelId="{AC038C46-4636-46F3-AC7E-C39BC63A1AF0}" type="presOf" srcId="{1F80A782-25F5-4134-BF3A-3CB47A1FEE9D}" destId="{ED223315-FA7D-4B92-A042-F44F1D87A60D}" srcOrd="0" destOrd="0" presId="urn:microsoft.com/office/officeart/2018/2/layout/IconLabelDescriptionList"/>
    <dgm:cxn modelId="{86C8E052-9075-44E3-B53D-841BC0707341}" type="presOf" srcId="{66CF77D5-A832-4865-B2A9-F2C18CF3A69A}" destId="{6EA7B8E3-08B5-4328-A70B-F5536D66B508}" srcOrd="0" destOrd="0" presId="urn:microsoft.com/office/officeart/2018/2/layout/IconLabelDescriptionList"/>
    <dgm:cxn modelId="{EC834C74-5C71-4FB1-9791-9D4DE26B3B3B}" type="presOf" srcId="{BFD6B156-009F-4612-9489-AF40B691B92B}" destId="{F4621EBF-FF5A-456C-98BC-43295B45BA74}" srcOrd="0" destOrd="0" presId="urn:microsoft.com/office/officeart/2018/2/layout/IconLabelDescriptionList"/>
    <dgm:cxn modelId="{FF3C2D5A-94DB-4CA3-8C83-52956238F48F}" srcId="{BFD6B156-009F-4612-9489-AF40B691B92B}" destId="{1F80A782-25F5-4134-BF3A-3CB47A1FEE9D}" srcOrd="0" destOrd="0" parTransId="{498C833C-186E-47F6-85CC-3839166ED6DD}" sibTransId="{6CE8AA3A-4764-4AEA-B677-1AEF38ADEA7E}"/>
    <dgm:cxn modelId="{07C1D683-F650-45CD-A316-FF055B939EDC}" type="presOf" srcId="{C00FCD64-148F-457B-988C-CA693F9D7A3C}" destId="{6EA7B8E3-08B5-4328-A70B-F5536D66B508}" srcOrd="0" destOrd="1" presId="urn:microsoft.com/office/officeart/2018/2/layout/IconLabelDescriptionList"/>
    <dgm:cxn modelId="{5ABF428B-F32B-4B9C-A721-C7357C3E1716}" srcId="{4A92BE62-AE21-4354-AFBA-5F70F18DEB2B}" destId="{BFD6B156-009F-4612-9489-AF40B691B92B}" srcOrd="1" destOrd="0" parTransId="{936A12B4-53C0-4153-B223-A8C0C6AC1280}" sibTransId="{88E15AFA-1550-43C3-ADDD-184BB1697204}"/>
    <dgm:cxn modelId="{60F2159B-8AF8-45D5-913B-E0119F3D7109}" srcId="{4A92BE62-AE21-4354-AFBA-5F70F18DEB2B}" destId="{BA4F9B8F-6B89-4840-A69E-0AE7ABC687D1}" srcOrd="0" destOrd="0" parTransId="{B272F3EF-7AFE-4866-8DAA-A460BD02B0C3}" sibTransId="{0F352BD0-0311-4280-B73E-EC6D4E8B87DE}"/>
    <dgm:cxn modelId="{2930C3BD-67BB-4C0F-ADDB-179228314732}" srcId="{BFD6B156-009F-4612-9489-AF40B691B92B}" destId="{3BF2CC98-8492-4995-BE29-28521A89010D}" srcOrd="1" destOrd="0" parTransId="{04498FAE-C88C-4239-A971-CBD223E540FF}" sibTransId="{5FE77DDD-B0B8-46AC-80ED-F730221E9330}"/>
    <dgm:cxn modelId="{36C817C5-EAE9-40E0-8D47-BB6989AC470C}" type="presOf" srcId="{4A36B5AB-C846-4481-8E10-688F33236E81}" destId="{ED223315-FA7D-4B92-A042-F44F1D87A60D}" srcOrd="0" destOrd="4" presId="urn:microsoft.com/office/officeart/2018/2/layout/IconLabelDescriptionList"/>
    <dgm:cxn modelId="{32D7F2DF-3F76-46A8-9D48-93F1C23BA390}" srcId="{3BF2CC98-8492-4995-BE29-28521A89010D}" destId="{BECEA008-12F3-4E30-91D7-DC9347651EB4}" srcOrd="3" destOrd="0" parTransId="{E83F7DAC-684D-43E2-A83C-170FDC986F4D}" sibTransId="{EC1B15B0-DA4A-47EA-9D96-99A651847781}"/>
    <dgm:cxn modelId="{D5F2CBE2-0D30-4204-9CBC-8EB268A3D003}" type="presOf" srcId="{4A92BE62-AE21-4354-AFBA-5F70F18DEB2B}" destId="{B7D58CBD-8254-4C81-9EE7-693D8C0E751D}" srcOrd="0" destOrd="0" presId="urn:microsoft.com/office/officeart/2018/2/layout/IconLabelDescriptionList"/>
    <dgm:cxn modelId="{AC43B0E7-F8C2-45FD-989E-EB64928443C9}" srcId="{BA4F9B8F-6B89-4840-A69E-0AE7ABC687D1}" destId="{C00FCD64-148F-457B-988C-CA693F9D7A3C}" srcOrd="1" destOrd="0" parTransId="{30B4D548-F0F9-42D4-95F8-0FCD9A159EE0}" sibTransId="{DB17D8CC-17E9-40E5-9B78-2ED55857ADB4}"/>
    <dgm:cxn modelId="{D59C33E8-2911-4289-A9D7-1A1AAA416493}" srcId="{3BF2CC98-8492-4995-BE29-28521A89010D}" destId="{8E79292D-11A6-481D-AB82-109C407167D8}" srcOrd="1" destOrd="0" parTransId="{9520D403-6DE1-4F34-ADE3-88FA381B0EA9}" sibTransId="{DEB53226-1582-48AD-A23C-5A71601EAC4F}"/>
    <dgm:cxn modelId="{54755AEC-81CE-46D3-A26C-4477B52C77FF}" srcId="{3BF2CC98-8492-4995-BE29-28521A89010D}" destId="{4A36B5AB-C846-4481-8E10-688F33236E81}" srcOrd="2" destOrd="0" parTransId="{4B243EF7-B2DD-4E3F-A125-414706CACDE1}" sibTransId="{3D31F5C6-3B53-4C04-9CDB-EC3F4FD53895}"/>
    <dgm:cxn modelId="{70F11FED-C131-4B49-BA44-BA362CD59742}" type="presOf" srcId="{3BF2CC98-8492-4995-BE29-28521A89010D}" destId="{ED223315-FA7D-4B92-A042-F44F1D87A60D}" srcOrd="0" destOrd="1" presId="urn:microsoft.com/office/officeart/2018/2/layout/IconLabelDescriptionList"/>
    <dgm:cxn modelId="{2B3B24DD-9010-4071-942D-0927B1AAFB66}" type="presParOf" srcId="{B7D58CBD-8254-4C81-9EE7-693D8C0E751D}" destId="{731FEC6D-B8CC-4B18-A438-D08FC096BCF7}" srcOrd="0" destOrd="0" presId="urn:microsoft.com/office/officeart/2018/2/layout/IconLabelDescriptionList"/>
    <dgm:cxn modelId="{0F199101-F1C4-4054-A68A-7BE09A81CB88}" type="presParOf" srcId="{731FEC6D-B8CC-4B18-A438-D08FC096BCF7}" destId="{22729015-3295-41B8-8F32-82DD09752932}" srcOrd="0" destOrd="0" presId="urn:microsoft.com/office/officeart/2018/2/layout/IconLabelDescriptionList"/>
    <dgm:cxn modelId="{98320E71-0FA3-4482-BCDB-B19AFCB5996D}" type="presParOf" srcId="{731FEC6D-B8CC-4B18-A438-D08FC096BCF7}" destId="{589AAA0D-0223-46CF-B0E4-7151BC6159E7}" srcOrd="1" destOrd="0" presId="urn:microsoft.com/office/officeart/2018/2/layout/IconLabelDescriptionList"/>
    <dgm:cxn modelId="{388A6899-AA9C-487E-A0CF-DCACC7471891}" type="presParOf" srcId="{731FEC6D-B8CC-4B18-A438-D08FC096BCF7}" destId="{78437140-0225-490D-B8CF-F2E505EAD6FE}" srcOrd="2" destOrd="0" presId="urn:microsoft.com/office/officeart/2018/2/layout/IconLabelDescriptionList"/>
    <dgm:cxn modelId="{371B2274-E890-4D2A-A186-B878647F27BE}" type="presParOf" srcId="{731FEC6D-B8CC-4B18-A438-D08FC096BCF7}" destId="{25F3DCEB-AFEA-4327-9EEE-A155B1EA9242}" srcOrd="3" destOrd="0" presId="urn:microsoft.com/office/officeart/2018/2/layout/IconLabelDescriptionList"/>
    <dgm:cxn modelId="{A640A078-4687-4DF5-BAB5-7273E2A97F3E}" type="presParOf" srcId="{731FEC6D-B8CC-4B18-A438-D08FC096BCF7}" destId="{6EA7B8E3-08B5-4328-A70B-F5536D66B508}" srcOrd="4" destOrd="0" presId="urn:microsoft.com/office/officeart/2018/2/layout/IconLabelDescriptionList"/>
    <dgm:cxn modelId="{DE1CAC09-F74C-475B-AD49-2F1D8EC50014}" type="presParOf" srcId="{B7D58CBD-8254-4C81-9EE7-693D8C0E751D}" destId="{3934D260-2330-4E8B-812C-7E6672B62470}" srcOrd="1" destOrd="0" presId="urn:microsoft.com/office/officeart/2018/2/layout/IconLabelDescriptionList"/>
    <dgm:cxn modelId="{39789107-9AC8-4335-B047-E8670B6EDE2B}" type="presParOf" srcId="{B7D58CBD-8254-4C81-9EE7-693D8C0E751D}" destId="{69CBDB81-78B1-49D0-A3F2-769A7D52F76C}" srcOrd="2" destOrd="0" presId="urn:microsoft.com/office/officeart/2018/2/layout/IconLabelDescriptionList"/>
    <dgm:cxn modelId="{38B3DF14-B07E-4D63-B6EA-362464BEC07C}" type="presParOf" srcId="{69CBDB81-78B1-49D0-A3F2-769A7D52F76C}" destId="{2F496D67-C4BA-48F0-B665-8FDA8BE7EC4B}" srcOrd="0" destOrd="0" presId="urn:microsoft.com/office/officeart/2018/2/layout/IconLabelDescriptionList"/>
    <dgm:cxn modelId="{C9837D76-0C6D-4ED7-895E-8C37177F9299}" type="presParOf" srcId="{69CBDB81-78B1-49D0-A3F2-769A7D52F76C}" destId="{558B3145-7B37-4289-A2AE-15A770E31189}" srcOrd="1" destOrd="0" presId="urn:microsoft.com/office/officeart/2018/2/layout/IconLabelDescriptionList"/>
    <dgm:cxn modelId="{3D82C64A-081A-4FB5-8A40-FF0B777F42CA}" type="presParOf" srcId="{69CBDB81-78B1-49D0-A3F2-769A7D52F76C}" destId="{F4621EBF-FF5A-456C-98BC-43295B45BA74}" srcOrd="2" destOrd="0" presId="urn:microsoft.com/office/officeart/2018/2/layout/IconLabelDescriptionList"/>
    <dgm:cxn modelId="{02AEE483-1E7D-4419-84B2-6FD216E1AF7C}" type="presParOf" srcId="{69CBDB81-78B1-49D0-A3F2-769A7D52F76C}" destId="{9826DAF5-6CC4-4498-9398-DD06FC92EAFE}" srcOrd="3" destOrd="0" presId="urn:microsoft.com/office/officeart/2018/2/layout/IconLabelDescriptionList"/>
    <dgm:cxn modelId="{F06FBAC0-A13B-4077-80C5-4B59287B14CF}" type="presParOf" srcId="{69CBDB81-78B1-49D0-A3F2-769A7D52F76C}" destId="{ED223315-FA7D-4B92-A042-F44F1D87A60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EFFE5A-3676-4EFC-B867-664C3737F23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F144A2C-FB1E-45B3-9AD2-474925D7CC32}">
      <dgm:prSet/>
      <dgm:spPr/>
      <dgm:t>
        <a:bodyPr/>
        <a:lstStyle/>
        <a:p>
          <a:r>
            <a:rPr lang="en-US"/>
            <a:t>pandas for data wrangling. </a:t>
          </a:r>
        </a:p>
      </dgm:t>
    </dgm:pt>
    <dgm:pt modelId="{20B857DD-9BF2-4D03-96BF-5D4257E9FD1B}" type="parTrans" cxnId="{E983B277-5E74-42A0-9BEE-A6CFC1029813}">
      <dgm:prSet/>
      <dgm:spPr/>
      <dgm:t>
        <a:bodyPr/>
        <a:lstStyle/>
        <a:p>
          <a:endParaRPr lang="en-US"/>
        </a:p>
      </dgm:t>
    </dgm:pt>
    <dgm:pt modelId="{516089DB-4158-4FCD-BB98-D74DFD922C71}" type="sibTrans" cxnId="{E983B277-5E74-42A0-9BEE-A6CFC1029813}">
      <dgm:prSet/>
      <dgm:spPr/>
      <dgm:t>
        <a:bodyPr/>
        <a:lstStyle/>
        <a:p>
          <a:endParaRPr lang="en-US"/>
        </a:p>
      </dgm:t>
    </dgm:pt>
    <dgm:pt modelId="{1D78D324-B381-460C-8697-6B5BF0E682D8}">
      <dgm:prSet/>
      <dgm:spPr/>
      <dgm:t>
        <a:bodyPr/>
        <a:lstStyle/>
        <a:p>
          <a:r>
            <a:rPr lang="en-US"/>
            <a:t>DataFrame is a pandas class that stores and manipulates datasets.</a:t>
          </a:r>
        </a:p>
      </dgm:t>
    </dgm:pt>
    <dgm:pt modelId="{7A1338CD-C76F-46D1-BEC2-2CE95B56633B}" type="parTrans" cxnId="{62AA4FD5-7B8A-4D34-AD12-0F0EE80DB904}">
      <dgm:prSet/>
      <dgm:spPr/>
      <dgm:t>
        <a:bodyPr/>
        <a:lstStyle/>
        <a:p>
          <a:endParaRPr lang="en-US"/>
        </a:p>
      </dgm:t>
    </dgm:pt>
    <dgm:pt modelId="{3CD82CA0-EA26-4221-887C-DE9C89D7558E}" type="sibTrans" cxnId="{62AA4FD5-7B8A-4D34-AD12-0F0EE80DB904}">
      <dgm:prSet/>
      <dgm:spPr/>
      <dgm:t>
        <a:bodyPr/>
        <a:lstStyle/>
        <a:p>
          <a:endParaRPr lang="en-US"/>
        </a:p>
      </dgm:t>
    </dgm:pt>
    <dgm:pt modelId="{7E8E49CC-5730-477F-9B69-2F0A76C66E08}">
      <dgm:prSet/>
      <dgm:spPr/>
      <dgm:t>
        <a:bodyPr/>
        <a:lstStyle/>
        <a:p>
          <a:r>
            <a:rPr lang="en-US"/>
            <a:t>Dataframes consist of rows and columns, representing dataset instances and features. </a:t>
          </a:r>
        </a:p>
      </dgm:t>
    </dgm:pt>
    <dgm:pt modelId="{A1A67E70-14F9-48CB-8087-FD194B52CB6E}" type="parTrans" cxnId="{3DEA617E-2C8B-4550-BB17-926EF27BD367}">
      <dgm:prSet/>
      <dgm:spPr/>
      <dgm:t>
        <a:bodyPr/>
        <a:lstStyle/>
        <a:p>
          <a:endParaRPr lang="en-US"/>
        </a:p>
      </dgm:t>
    </dgm:pt>
    <dgm:pt modelId="{AFE6B3CF-055B-415C-8643-FCEB1549EB03}" type="sibTrans" cxnId="{3DEA617E-2C8B-4550-BB17-926EF27BD367}">
      <dgm:prSet/>
      <dgm:spPr/>
      <dgm:t>
        <a:bodyPr/>
        <a:lstStyle/>
        <a:p>
          <a:endParaRPr lang="en-US"/>
        </a:p>
      </dgm:t>
    </dgm:pt>
    <dgm:pt modelId="{F3BA8D2F-911D-48A7-AA6B-AA7150374C50}">
      <dgm:prSet/>
      <dgm:spPr/>
      <dgm:t>
        <a:bodyPr/>
        <a:lstStyle/>
        <a:p>
          <a:r>
            <a:rPr lang="en-US"/>
            <a:t>Each column has a </a:t>
          </a:r>
          <a:r>
            <a:rPr lang="en-US" b="1"/>
            <a:t>data type</a:t>
          </a:r>
          <a:r>
            <a:rPr lang="en-US"/>
            <a:t>. </a:t>
          </a:r>
        </a:p>
      </dgm:t>
    </dgm:pt>
    <dgm:pt modelId="{232F9DDA-F25C-4431-8E37-48669836BD15}" type="parTrans" cxnId="{18845D1D-9165-485E-979C-F96D0F53B6A2}">
      <dgm:prSet/>
      <dgm:spPr/>
      <dgm:t>
        <a:bodyPr/>
        <a:lstStyle/>
        <a:p>
          <a:endParaRPr lang="en-US"/>
        </a:p>
      </dgm:t>
    </dgm:pt>
    <dgm:pt modelId="{4D496F9F-682F-4AD6-9B9A-FAA55F98C800}" type="sibTrans" cxnId="{18845D1D-9165-485E-979C-F96D0F53B6A2}">
      <dgm:prSet/>
      <dgm:spPr/>
      <dgm:t>
        <a:bodyPr/>
        <a:lstStyle/>
        <a:p>
          <a:endParaRPr lang="en-US"/>
        </a:p>
      </dgm:t>
    </dgm:pt>
    <dgm:pt modelId="{9AC32F33-D897-49C1-85EB-A74E2CEF75AE}">
      <dgm:prSet/>
      <dgm:spPr/>
      <dgm:t>
        <a:bodyPr/>
        <a:lstStyle/>
        <a:p>
          <a:r>
            <a:rPr lang="en-US"/>
            <a:t>Rows and columns are identified by i</a:t>
          </a:r>
          <a:r>
            <a:rPr lang="en-US" b="1"/>
            <a:t>nteger or string labels</a:t>
          </a:r>
          <a:r>
            <a:rPr lang="en-US"/>
            <a:t>. </a:t>
          </a:r>
        </a:p>
      </dgm:t>
    </dgm:pt>
    <dgm:pt modelId="{0587D2FA-565F-432F-84D6-9721622532AC}" type="parTrans" cxnId="{4EECC55F-E285-4B40-8B0C-1B1F00F2FCB4}">
      <dgm:prSet/>
      <dgm:spPr/>
      <dgm:t>
        <a:bodyPr/>
        <a:lstStyle/>
        <a:p>
          <a:endParaRPr lang="en-US"/>
        </a:p>
      </dgm:t>
    </dgm:pt>
    <dgm:pt modelId="{C26852A7-7A43-4F56-AD9D-7EB761AFC4CA}" type="sibTrans" cxnId="{4EECC55F-E285-4B40-8B0C-1B1F00F2FCB4}">
      <dgm:prSet/>
      <dgm:spPr/>
      <dgm:t>
        <a:bodyPr/>
        <a:lstStyle/>
        <a:p>
          <a:endParaRPr lang="en-US"/>
        </a:p>
      </dgm:t>
    </dgm:pt>
    <dgm:pt modelId="{50B64191-1BAC-461B-8B0C-C1CF7BC957C4}">
      <dgm:prSet/>
      <dgm:spPr/>
      <dgm:t>
        <a:bodyPr/>
        <a:lstStyle/>
        <a:p>
          <a:r>
            <a:rPr lang="en-US"/>
            <a:t>The set of row labels is called the index</a:t>
          </a:r>
        </a:p>
      </dgm:t>
    </dgm:pt>
    <dgm:pt modelId="{FE681929-259B-42A6-8987-8E62FF4F190D}" type="parTrans" cxnId="{C4F919B5-E4F6-41A9-9B2B-AE8138B4FC76}">
      <dgm:prSet/>
      <dgm:spPr/>
      <dgm:t>
        <a:bodyPr/>
        <a:lstStyle/>
        <a:p>
          <a:endParaRPr lang="en-US"/>
        </a:p>
      </dgm:t>
    </dgm:pt>
    <dgm:pt modelId="{B28F1C9F-301B-4270-9AE8-B101847C17D3}" type="sibTrans" cxnId="{C4F919B5-E4F6-41A9-9B2B-AE8138B4FC76}">
      <dgm:prSet/>
      <dgm:spPr/>
      <dgm:t>
        <a:bodyPr/>
        <a:lstStyle/>
        <a:p>
          <a:endParaRPr lang="en-US"/>
        </a:p>
      </dgm:t>
    </dgm:pt>
    <dgm:pt modelId="{56A5723E-4D85-482A-BE4C-8FA204FDC1F4}">
      <dgm:prSet/>
      <dgm:spPr/>
      <dgm:t>
        <a:bodyPr/>
        <a:lstStyle/>
        <a:p>
          <a:r>
            <a:rPr lang="en-US"/>
            <a:t>The set of column labels is called columns. </a:t>
          </a:r>
        </a:p>
      </dgm:t>
    </dgm:pt>
    <dgm:pt modelId="{FB1D8F5F-A31D-4D33-A84E-AF54B574859D}" type="parTrans" cxnId="{6128A771-5805-4070-8CEC-0DE79595801A}">
      <dgm:prSet/>
      <dgm:spPr/>
      <dgm:t>
        <a:bodyPr/>
        <a:lstStyle/>
        <a:p>
          <a:endParaRPr lang="en-US"/>
        </a:p>
      </dgm:t>
    </dgm:pt>
    <dgm:pt modelId="{7CBBFED5-F4E6-4A04-B996-5E0268B1E068}" type="sibTrans" cxnId="{6128A771-5805-4070-8CEC-0DE79595801A}">
      <dgm:prSet/>
      <dgm:spPr/>
      <dgm:t>
        <a:bodyPr/>
        <a:lstStyle/>
        <a:p>
          <a:endParaRPr lang="en-US"/>
        </a:p>
      </dgm:t>
    </dgm:pt>
    <dgm:pt modelId="{75E5C575-C2D7-412D-AF0F-3BE91612DD2A}">
      <dgm:prSet/>
      <dgm:spPr/>
      <dgm:t>
        <a:bodyPr/>
        <a:lstStyle/>
        <a:p>
          <a:r>
            <a:rPr lang="en-US"/>
            <a:t>Usually, row labels are automatically generated integers and column labels are manually specified strings.</a:t>
          </a:r>
        </a:p>
      </dgm:t>
    </dgm:pt>
    <dgm:pt modelId="{4FF3AFDE-9E75-46AF-8278-037ED743194D}" type="parTrans" cxnId="{7A6F54B8-93B6-47E1-BDB7-E6018A5DCC87}">
      <dgm:prSet/>
      <dgm:spPr/>
      <dgm:t>
        <a:bodyPr/>
        <a:lstStyle/>
        <a:p>
          <a:endParaRPr lang="en-US"/>
        </a:p>
      </dgm:t>
    </dgm:pt>
    <dgm:pt modelId="{ADE2EE4B-F89D-46E7-8F7F-2B2D03EF79F4}" type="sibTrans" cxnId="{7A6F54B8-93B6-47E1-BDB7-E6018A5DCC87}">
      <dgm:prSet/>
      <dgm:spPr/>
      <dgm:t>
        <a:bodyPr/>
        <a:lstStyle/>
        <a:p>
          <a:endParaRPr lang="en-US"/>
        </a:p>
      </dgm:t>
    </dgm:pt>
    <dgm:pt modelId="{0C31F688-5BE6-4787-A4BE-95457CB438A0}" type="pres">
      <dgm:prSet presAssocID="{40EFFE5A-3676-4EFC-B867-664C3737F23D}" presName="linear" presStyleCnt="0">
        <dgm:presLayoutVars>
          <dgm:animLvl val="lvl"/>
          <dgm:resizeHandles val="exact"/>
        </dgm:presLayoutVars>
      </dgm:prSet>
      <dgm:spPr/>
    </dgm:pt>
    <dgm:pt modelId="{BEE31279-2FFE-4CE9-834C-E38580949284}" type="pres">
      <dgm:prSet presAssocID="{1F144A2C-FB1E-45B3-9AD2-474925D7CC32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12402128-DAD5-4E0C-821D-9E9A9A54E0A6}" type="pres">
      <dgm:prSet presAssocID="{516089DB-4158-4FCD-BB98-D74DFD922C71}" presName="spacer" presStyleCnt="0"/>
      <dgm:spPr/>
    </dgm:pt>
    <dgm:pt modelId="{ACF3838B-AF43-44A4-BCFA-DB1BF16C9512}" type="pres">
      <dgm:prSet presAssocID="{1D78D324-B381-460C-8697-6B5BF0E682D8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03985B05-41E8-47CA-A853-E0075F2FFAA3}" type="pres">
      <dgm:prSet presAssocID="{3CD82CA0-EA26-4221-887C-DE9C89D7558E}" presName="spacer" presStyleCnt="0"/>
      <dgm:spPr/>
    </dgm:pt>
    <dgm:pt modelId="{BBC45B80-CDE7-4D2F-8145-0A3307AD473E}" type="pres">
      <dgm:prSet presAssocID="{7E8E49CC-5730-477F-9B69-2F0A76C66E08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E70B44AB-78F1-4961-B6F0-DB0026CAF3FA}" type="pres">
      <dgm:prSet presAssocID="{AFE6B3CF-055B-415C-8643-FCEB1549EB03}" presName="spacer" presStyleCnt="0"/>
      <dgm:spPr/>
    </dgm:pt>
    <dgm:pt modelId="{ED27BC98-FDA8-41F2-A599-5D6D46906193}" type="pres">
      <dgm:prSet presAssocID="{F3BA8D2F-911D-48A7-AA6B-AA7150374C50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652ECBFD-0530-4788-A7FF-CD3F68B1E055}" type="pres">
      <dgm:prSet presAssocID="{4D496F9F-682F-4AD6-9B9A-FAA55F98C800}" presName="spacer" presStyleCnt="0"/>
      <dgm:spPr/>
    </dgm:pt>
    <dgm:pt modelId="{9603CD35-7C8B-4042-9D4D-A4516A1181DF}" type="pres">
      <dgm:prSet presAssocID="{9AC32F33-D897-49C1-85EB-A74E2CEF75AE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11D97764-F033-46C7-B020-C42EF9E27A5F}" type="pres">
      <dgm:prSet presAssocID="{C26852A7-7A43-4F56-AD9D-7EB761AFC4CA}" presName="spacer" presStyleCnt="0"/>
      <dgm:spPr/>
    </dgm:pt>
    <dgm:pt modelId="{AB2B8D7C-0622-4886-971D-A7E04E75CA23}" type="pres">
      <dgm:prSet presAssocID="{50B64191-1BAC-461B-8B0C-C1CF7BC957C4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E6B1C67F-CC23-482E-B525-1E63FE2F1139}" type="pres">
      <dgm:prSet presAssocID="{B28F1C9F-301B-4270-9AE8-B101847C17D3}" presName="spacer" presStyleCnt="0"/>
      <dgm:spPr/>
    </dgm:pt>
    <dgm:pt modelId="{09E7AA99-6EBC-4F4E-A6D0-43E1FDCB1FCA}" type="pres">
      <dgm:prSet presAssocID="{56A5723E-4D85-482A-BE4C-8FA204FDC1F4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BAE8BAE3-0C66-43B4-A299-4973431E71F3}" type="pres">
      <dgm:prSet presAssocID="{7CBBFED5-F4E6-4A04-B996-5E0268B1E068}" presName="spacer" presStyleCnt="0"/>
      <dgm:spPr/>
    </dgm:pt>
    <dgm:pt modelId="{B2BF042C-EFA6-431A-A1B5-AB9E2101FAB0}" type="pres">
      <dgm:prSet presAssocID="{75E5C575-C2D7-412D-AF0F-3BE91612DD2A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4ADBE21C-86DA-4D09-BCD1-86ADDB8345DE}" type="presOf" srcId="{F3BA8D2F-911D-48A7-AA6B-AA7150374C50}" destId="{ED27BC98-FDA8-41F2-A599-5D6D46906193}" srcOrd="0" destOrd="0" presId="urn:microsoft.com/office/officeart/2005/8/layout/vList2"/>
    <dgm:cxn modelId="{18845D1D-9165-485E-979C-F96D0F53B6A2}" srcId="{40EFFE5A-3676-4EFC-B867-664C3737F23D}" destId="{F3BA8D2F-911D-48A7-AA6B-AA7150374C50}" srcOrd="3" destOrd="0" parTransId="{232F9DDA-F25C-4431-8E37-48669836BD15}" sibTransId="{4D496F9F-682F-4AD6-9B9A-FAA55F98C800}"/>
    <dgm:cxn modelId="{5419F231-13B1-45EB-8607-6B01705C3F2B}" type="presOf" srcId="{40EFFE5A-3676-4EFC-B867-664C3737F23D}" destId="{0C31F688-5BE6-4787-A4BE-95457CB438A0}" srcOrd="0" destOrd="0" presId="urn:microsoft.com/office/officeart/2005/8/layout/vList2"/>
    <dgm:cxn modelId="{4EECC55F-E285-4B40-8B0C-1B1F00F2FCB4}" srcId="{40EFFE5A-3676-4EFC-B867-664C3737F23D}" destId="{9AC32F33-D897-49C1-85EB-A74E2CEF75AE}" srcOrd="4" destOrd="0" parTransId="{0587D2FA-565F-432F-84D6-9721622532AC}" sibTransId="{C26852A7-7A43-4F56-AD9D-7EB761AFC4CA}"/>
    <dgm:cxn modelId="{2F499C66-41C6-4696-8F0B-26A58509DBE8}" type="presOf" srcId="{1D78D324-B381-460C-8697-6B5BF0E682D8}" destId="{ACF3838B-AF43-44A4-BCFA-DB1BF16C9512}" srcOrd="0" destOrd="0" presId="urn:microsoft.com/office/officeart/2005/8/layout/vList2"/>
    <dgm:cxn modelId="{F92BB16A-EC75-4617-B9F6-1BF4A1FA6BB9}" type="presOf" srcId="{50B64191-1BAC-461B-8B0C-C1CF7BC957C4}" destId="{AB2B8D7C-0622-4886-971D-A7E04E75CA23}" srcOrd="0" destOrd="0" presId="urn:microsoft.com/office/officeart/2005/8/layout/vList2"/>
    <dgm:cxn modelId="{6128A771-5805-4070-8CEC-0DE79595801A}" srcId="{40EFFE5A-3676-4EFC-B867-664C3737F23D}" destId="{56A5723E-4D85-482A-BE4C-8FA204FDC1F4}" srcOrd="6" destOrd="0" parTransId="{FB1D8F5F-A31D-4D33-A84E-AF54B574859D}" sibTransId="{7CBBFED5-F4E6-4A04-B996-5E0268B1E068}"/>
    <dgm:cxn modelId="{E983B277-5E74-42A0-9BEE-A6CFC1029813}" srcId="{40EFFE5A-3676-4EFC-B867-664C3737F23D}" destId="{1F144A2C-FB1E-45B3-9AD2-474925D7CC32}" srcOrd="0" destOrd="0" parTransId="{20B857DD-9BF2-4D03-96BF-5D4257E9FD1B}" sibTransId="{516089DB-4158-4FCD-BB98-D74DFD922C71}"/>
    <dgm:cxn modelId="{64C7887A-2075-427A-906A-D2D61E9265F1}" type="presOf" srcId="{75E5C575-C2D7-412D-AF0F-3BE91612DD2A}" destId="{B2BF042C-EFA6-431A-A1B5-AB9E2101FAB0}" srcOrd="0" destOrd="0" presId="urn:microsoft.com/office/officeart/2005/8/layout/vList2"/>
    <dgm:cxn modelId="{3DEA617E-2C8B-4550-BB17-926EF27BD367}" srcId="{40EFFE5A-3676-4EFC-B867-664C3737F23D}" destId="{7E8E49CC-5730-477F-9B69-2F0A76C66E08}" srcOrd="2" destOrd="0" parTransId="{A1A67E70-14F9-48CB-8087-FD194B52CB6E}" sibTransId="{AFE6B3CF-055B-415C-8643-FCEB1549EB03}"/>
    <dgm:cxn modelId="{22E80E8A-0458-4B34-AE28-ADDC79EE9960}" type="presOf" srcId="{56A5723E-4D85-482A-BE4C-8FA204FDC1F4}" destId="{09E7AA99-6EBC-4F4E-A6D0-43E1FDCB1FCA}" srcOrd="0" destOrd="0" presId="urn:microsoft.com/office/officeart/2005/8/layout/vList2"/>
    <dgm:cxn modelId="{2DF27B95-C19B-48BE-9E71-7866B243C121}" type="presOf" srcId="{9AC32F33-D897-49C1-85EB-A74E2CEF75AE}" destId="{9603CD35-7C8B-4042-9D4D-A4516A1181DF}" srcOrd="0" destOrd="0" presId="urn:microsoft.com/office/officeart/2005/8/layout/vList2"/>
    <dgm:cxn modelId="{16EAF79E-9968-4FED-A955-21E4DB9ED833}" type="presOf" srcId="{7E8E49CC-5730-477F-9B69-2F0A76C66E08}" destId="{BBC45B80-CDE7-4D2F-8145-0A3307AD473E}" srcOrd="0" destOrd="0" presId="urn:microsoft.com/office/officeart/2005/8/layout/vList2"/>
    <dgm:cxn modelId="{C4F919B5-E4F6-41A9-9B2B-AE8138B4FC76}" srcId="{40EFFE5A-3676-4EFC-B867-664C3737F23D}" destId="{50B64191-1BAC-461B-8B0C-C1CF7BC957C4}" srcOrd="5" destOrd="0" parTransId="{FE681929-259B-42A6-8987-8E62FF4F190D}" sibTransId="{B28F1C9F-301B-4270-9AE8-B101847C17D3}"/>
    <dgm:cxn modelId="{7A6F54B8-93B6-47E1-BDB7-E6018A5DCC87}" srcId="{40EFFE5A-3676-4EFC-B867-664C3737F23D}" destId="{75E5C575-C2D7-412D-AF0F-3BE91612DD2A}" srcOrd="7" destOrd="0" parTransId="{4FF3AFDE-9E75-46AF-8278-037ED743194D}" sibTransId="{ADE2EE4B-F89D-46E7-8F7F-2B2D03EF79F4}"/>
    <dgm:cxn modelId="{767D4FC1-4319-49F1-A8DA-A26647A342A9}" type="presOf" srcId="{1F144A2C-FB1E-45B3-9AD2-474925D7CC32}" destId="{BEE31279-2FFE-4CE9-834C-E38580949284}" srcOrd="0" destOrd="0" presId="urn:microsoft.com/office/officeart/2005/8/layout/vList2"/>
    <dgm:cxn modelId="{62AA4FD5-7B8A-4D34-AD12-0F0EE80DB904}" srcId="{40EFFE5A-3676-4EFC-B867-664C3737F23D}" destId="{1D78D324-B381-460C-8697-6B5BF0E682D8}" srcOrd="1" destOrd="0" parTransId="{7A1338CD-C76F-46D1-BEC2-2CE95B56633B}" sibTransId="{3CD82CA0-EA26-4221-887C-DE9C89D7558E}"/>
    <dgm:cxn modelId="{07679646-71EF-4351-A34A-D9D47680ED8D}" type="presParOf" srcId="{0C31F688-5BE6-4787-A4BE-95457CB438A0}" destId="{BEE31279-2FFE-4CE9-834C-E38580949284}" srcOrd="0" destOrd="0" presId="urn:microsoft.com/office/officeart/2005/8/layout/vList2"/>
    <dgm:cxn modelId="{3439559B-7844-4C6B-89BA-8B74D15FA2F9}" type="presParOf" srcId="{0C31F688-5BE6-4787-A4BE-95457CB438A0}" destId="{12402128-DAD5-4E0C-821D-9E9A9A54E0A6}" srcOrd="1" destOrd="0" presId="urn:microsoft.com/office/officeart/2005/8/layout/vList2"/>
    <dgm:cxn modelId="{2D58B568-8CD5-4FCC-9DF8-5ECD40ABFA5D}" type="presParOf" srcId="{0C31F688-5BE6-4787-A4BE-95457CB438A0}" destId="{ACF3838B-AF43-44A4-BCFA-DB1BF16C9512}" srcOrd="2" destOrd="0" presId="urn:microsoft.com/office/officeart/2005/8/layout/vList2"/>
    <dgm:cxn modelId="{971D7C17-1E97-4AB4-A731-5FAEDB6ABDCE}" type="presParOf" srcId="{0C31F688-5BE6-4787-A4BE-95457CB438A0}" destId="{03985B05-41E8-47CA-A853-E0075F2FFAA3}" srcOrd="3" destOrd="0" presId="urn:microsoft.com/office/officeart/2005/8/layout/vList2"/>
    <dgm:cxn modelId="{8389D524-1451-43AE-B140-5D557265084A}" type="presParOf" srcId="{0C31F688-5BE6-4787-A4BE-95457CB438A0}" destId="{BBC45B80-CDE7-4D2F-8145-0A3307AD473E}" srcOrd="4" destOrd="0" presId="urn:microsoft.com/office/officeart/2005/8/layout/vList2"/>
    <dgm:cxn modelId="{368DC3DC-6CD8-4584-ACE1-E203C6863F85}" type="presParOf" srcId="{0C31F688-5BE6-4787-A4BE-95457CB438A0}" destId="{E70B44AB-78F1-4961-B6F0-DB0026CAF3FA}" srcOrd="5" destOrd="0" presId="urn:microsoft.com/office/officeart/2005/8/layout/vList2"/>
    <dgm:cxn modelId="{F17BEF64-034A-478A-B28E-6D66C9E4E0A0}" type="presParOf" srcId="{0C31F688-5BE6-4787-A4BE-95457CB438A0}" destId="{ED27BC98-FDA8-41F2-A599-5D6D46906193}" srcOrd="6" destOrd="0" presId="urn:microsoft.com/office/officeart/2005/8/layout/vList2"/>
    <dgm:cxn modelId="{4E9C9DCB-84C4-4D49-B641-30B883133115}" type="presParOf" srcId="{0C31F688-5BE6-4787-A4BE-95457CB438A0}" destId="{652ECBFD-0530-4788-A7FF-CD3F68B1E055}" srcOrd="7" destOrd="0" presId="urn:microsoft.com/office/officeart/2005/8/layout/vList2"/>
    <dgm:cxn modelId="{61290C9E-C9DA-471F-AE38-7A503D2AA95E}" type="presParOf" srcId="{0C31F688-5BE6-4787-A4BE-95457CB438A0}" destId="{9603CD35-7C8B-4042-9D4D-A4516A1181DF}" srcOrd="8" destOrd="0" presId="urn:microsoft.com/office/officeart/2005/8/layout/vList2"/>
    <dgm:cxn modelId="{58B6B0D2-9B48-4252-AC88-4D455B1D710F}" type="presParOf" srcId="{0C31F688-5BE6-4787-A4BE-95457CB438A0}" destId="{11D97764-F033-46C7-B020-C42EF9E27A5F}" srcOrd="9" destOrd="0" presId="urn:microsoft.com/office/officeart/2005/8/layout/vList2"/>
    <dgm:cxn modelId="{E0BE236D-9D3A-4D98-8175-8CD40374A56D}" type="presParOf" srcId="{0C31F688-5BE6-4787-A4BE-95457CB438A0}" destId="{AB2B8D7C-0622-4886-971D-A7E04E75CA23}" srcOrd="10" destOrd="0" presId="urn:microsoft.com/office/officeart/2005/8/layout/vList2"/>
    <dgm:cxn modelId="{E8CE943E-8E3C-4799-8FCB-0AAB5703A9CA}" type="presParOf" srcId="{0C31F688-5BE6-4787-A4BE-95457CB438A0}" destId="{E6B1C67F-CC23-482E-B525-1E63FE2F1139}" srcOrd="11" destOrd="0" presId="urn:microsoft.com/office/officeart/2005/8/layout/vList2"/>
    <dgm:cxn modelId="{CC46D3DA-2B73-4FB1-8E83-98BF2239A9EC}" type="presParOf" srcId="{0C31F688-5BE6-4787-A4BE-95457CB438A0}" destId="{09E7AA99-6EBC-4F4E-A6D0-43E1FDCB1FCA}" srcOrd="12" destOrd="0" presId="urn:microsoft.com/office/officeart/2005/8/layout/vList2"/>
    <dgm:cxn modelId="{86FE209C-A27C-476A-86B8-E2B443148B3D}" type="presParOf" srcId="{0C31F688-5BE6-4787-A4BE-95457CB438A0}" destId="{BAE8BAE3-0C66-43B4-A299-4973431E71F3}" srcOrd="13" destOrd="0" presId="urn:microsoft.com/office/officeart/2005/8/layout/vList2"/>
    <dgm:cxn modelId="{35EE1199-A314-41FE-81C6-F8B4C05CB598}" type="presParOf" srcId="{0C31F688-5BE6-4787-A4BE-95457CB438A0}" destId="{B2BF042C-EFA6-431A-A1B5-AB9E2101FAB0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B2ADC7C-05DB-4EA1-A8F5-746F12313997}" type="doc">
      <dgm:prSet loTypeId="urn:microsoft.com/office/officeart/2018/5/layout/IconLeafLabelList" loCatId="icon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3CF12CB-5442-4A3A-BF6F-FB7FBE0EF4A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pivot table: </a:t>
          </a:r>
          <a:r>
            <a:rPr lang="en-US"/>
            <a:t>A pivot table calculates and displays descriptive statistics after grouping based on values of two categorical features.</a:t>
          </a:r>
        </a:p>
      </dgm:t>
    </dgm:pt>
    <dgm:pt modelId="{F76963C1-0D7B-46FF-8035-46A86D25806B}" type="parTrans" cxnId="{BC464BCD-D188-4695-AF0C-75920D33C654}">
      <dgm:prSet/>
      <dgm:spPr/>
      <dgm:t>
        <a:bodyPr/>
        <a:lstStyle/>
        <a:p>
          <a:endParaRPr lang="en-US"/>
        </a:p>
      </dgm:t>
    </dgm:pt>
    <dgm:pt modelId="{A4524DA7-DAF0-44F1-82AE-11586D83FDEC}" type="sibTrans" cxnId="{BC464BCD-D188-4695-AF0C-75920D33C654}">
      <dgm:prSet/>
      <dgm:spPr/>
      <dgm:t>
        <a:bodyPr/>
        <a:lstStyle/>
        <a:p>
          <a:endParaRPr lang="en-US"/>
        </a:p>
      </dgm:t>
    </dgm:pt>
    <dgm:pt modelId="{42D09EA2-711F-4DF4-B2D0-63EEFC126F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contingency table: </a:t>
          </a:r>
          <a:r>
            <a:rPr lang="en-US"/>
            <a:t>A contingency table is a special case of a pivot table in which the descriptive statistic is the number of instances in each combination of categorical features.</a:t>
          </a:r>
        </a:p>
      </dgm:t>
    </dgm:pt>
    <dgm:pt modelId="{4BCFF7D8-9117-4496-AA98-5458FC313BCD}" type="parTrans" cxnId="{E4E24900-B6A7-44F1-A77C-D770F16C6C2F}">
      <dgm:prSet/>
      <dgm:spPr/>
      <dgm:t>
        <a:bodyPr/>
        <a:lstStyle/>
        <a:p>
          <a:endParaRPr lang="en-US"/>
        </a:p>
      </dgm:t>
    </dgm:pt>
    <dgm:pt modelId="{5FFB808E-8B29-4DF3-B87A-FC6E00B4C92F}" type="sibTrans" cxnId="{E4E24900-B6A7-44F1-A77C-D770F16C6C2F}">
      <dgm:prSet/>
      <dgm:spPr/>
      <dgm:t>
        <a:bodyPr/>
        <a:lstStyle/>
        <a:p>
          <a:endParaRPr lang="en-US"/>
        </a:p>
      </dgm:t>
    </dgm:pt>
    <dgm:pt modelId="{B949C535-3FAF-440A-AC2C-67CFAFED88B2}" type="pres">
      <dgm:prSet presAssocID="{AB2ADC7C-05DB-4EA1-A8F5-746F12313997}" presName="root" presStyleCnt="0">
        <dgm:presLayoutVars>
          <dgm:dir/>
          <dgm:resizeHandles val="exact"/>
        </dgm:presLayoutVars>
      </dgm:prSet>
      <dgm:spPr/>
    </dgm:pt>
    <dgm:pt modelId="{C0731505-C398-412E-A000-922176C4F288}" type="pres">
      <dgm:prSet presAssocID="{C3CF12CB-5442-4A3A-BF6F-FB7FBE0EF4A6}" presName="compNode" presStyleCnt="0"/>
      <dgm:spPr/>
    </dgm:pt>
    <dgm:pt modelId="{4E6AEEC1-011B-4170-BCDE-05802B592BB5}" type="pres">
      <dgm:prSet presAssocID="{C3CF12CB-5442-4A3A-BF6F-FB7FBE0EF4A6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BC7F49A3-3C24-45A9-8851-184D9C719A40}" type="pres">
      <dgm:prSet presAssocID="{C3CF12CB-5442-4A3A-BF6F-FB7FBE0EF4A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07D6D8CD-AABF-4DEC-8D0F-C88A7EE33B2F}" type="pres">
      <dgm:prSet presAssocID="{C3CF12CB-5442-4A3A-BF6F-FB7FBE0EF4A6}" presName="spaceRect" presStyleCnt="0"/>
      <dgm:spPr/>
    </dgm:pt>
    <dgm:pt modelId="{60AE138D-34FE-48D0-B48F-0335882BE293}" type="pres">
      <dgm:prSet presAssocID="{C3CF12CB-5442-4A3A-BF6F-FB7FBE0EF4A6}" presName="textRect" presStyleLbl="revTx" presStyleIdx="0" presStyleCnt="2">
        <dgm:presLayoutVars>
          <dgm:chMax val="1"/>
          <dgm:chPref val="1"/>
        </dgm:presLayoutVars>
      </dgm:prSet>
      <dgm:spPr/>
    </dgm:pt>
    <dgm:pt modelId="{4BFDDB6F-5A00-4DAF-A848-04F06D8A6920}" type="pres">
      <dgm:prSet presAssocID="{A4524DA7-DAF0-44F1-82AE-11586D83FDEC}" presName="sibTrans" presStyleCnt="0"/>
      <dgm:spPr/>
    </dgm:pt>
    <dgm:pt modelId="{28345233-7F9E-460E-896F-B78A8FB68811}" type="pres">
      <dgm:prSet presAssocID="{42D09EA2-711F-4DF4-B2D0-63EEFC126FE0}" presName="compNode" presStyleCnt="0"/>
      <dgm:spPr/>
    </dgm:pt>
    <dgm:pt modelId="{358BAB83-A1B5-48FD-A898-31043E613A58}" type="pres">
      <dgm:prSet presAssocID="{42D09EA2-711F-4DF4-B2D0-63EEFC126FE0}" presName="iconBgRect" presStyleLbl="bgShp" presStyleIdx="1" presStyleCnt="2" custLinFactNeighborY="-281"/>
      <dgm:spPr>
        <a:prstGeom prst="round2DiagRect">
          <a:avLst>
            <a:gd name="adj1" fmla="val 29727"/>
            <a:gd name="adj2" fmla="val 0"/>
          </a:avLst>
        </a:prstGeom>
      </dgm:spPr>
    </dgm:pt>
    <dgm:pt modelId="{AB456549-1E21-42AF-9B65-64D3361E4D29}" type="pres">
      <dgm:prSet presAssocID="{42D09EA2-711F-4DF4-B2D0-63EEFC126FE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66ABC040-970B-497E-9004-A1AE7E6B9624}" type="pres">
      <dgm:prSet presAssocID="{42D09EA2-711F-4DF4-B2D0-63EEFC126FE0}" presName="spaceRect" presStyleCnt="0"/>
      <dgm:spPr/>
    </dgm:pt>
    <dgm:pt modelId="{E23AF873-89FB-498D-97C3-0E5C06659031}" type="pres">
      <dgm:prSet presAssocID="{42D09EA2-711F-4DF4-B2D0-63EEFC126FE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4E24900-B6A7-44F1-A77C-D770F16C6C2F}" srcId="{AB2ADC7C-05DB-4EA1-A8F5-746F12313997}" destId="{42D09EA2-711F-4DF4-B2D0-63EEFC126FE0}" srcOrd="1" destOrd="0" parTransId="{4BCFF7D8-9117-4496-AA98-5458FC313BCD}" sibTransId="{5FFB808E-8B29-4DF3-B87A-FC6E00B4C92F}"/>
    <dgm:cxn modelId="{2A6DAA74-2991-4C5D-B103-6E84C06786FB}" type="presOf" srcId="{C3CF12CB-5442-4A3A-BF6F-FB7FBE0EF4A6}" destId="{60AE138D-34FE-48D0-B48F-0335882BE293}" srcOrd="0" destOrd="0" presId="urn:microsoft.com/office/officeart/2018/5/layout/IconLeafLabelList"/>
    <dgm:cxn modelId="{4081CC9F-F91C-46A3-90DB-3DE86906C69C}" type="presOf" srcId="{AB2ADC7C-05DB-4EA1-A8F5-746F12313997}" destId="{B949C535-3FAF-440A-AC2C-67CFAFED88B2}" srcOrd="0" destOrd="0" presId="urn:microsoft.com/office/officeart/2018/5/layout/IconLeafLabelList"/>
    <dgm:cxn modelId="{002804A1-8E27-4EDC-8075-E1A123425209}" type="presOf" srcId="{42D09EA2-711F-4DF4-B2D0-63EEFC126FE0}" destId="{E23AF873-89FB-498D-97C3-0E5C06659031}" srcOrd="0" destOrd="0" presId="urn:microsoft.com/office/officeart/2018/5/layout/IconLeafLabelList"/>
    <dgm:cxn modelId="{BC464BCD-D188-4695-AF0C-75920D33C654}" srcId="{AB2ADC7C-05DB-4EA1-A8F5-746F12313997}" destId="{C3CF12CB-5442-4A3A-BF6F-FB7FBE0EF4A6}" srcOrd="0" destOrd="0" parTransId="{F76963C1-0D7B-46FF-8035-46A86D25806B}" sibTransId="{A4524DA7-DAF0-44F1-82AE-11586D83FDEC}"/>
    <dgm:cxn modelId="{A3302850-FB8D-4ED5-B47B-166155E6D390}" type="presParOf" srcId="{B949C535-3FAF-440A-AC2C-67CFAFED88B2}" destId="{C0731505-C398-412E-A000-922176C4F288}" srcOrd="0" destOrd="0" presId="urn:microsoft.com/office/officeart/2018/5/layout/IconLeafLabelList"/>
    <dgm:cxn modelId="{876D5FD5-B424-48CC-B9A9-33FD1F1BB783}" type="presParOf" srcId="{C0731505-C398-412E-A000-922176C4F288}" destId="{4E6AEEC1-011B-4170-BCDE-05802B592BB5}" srcOrd="0" destOrd="0" presId="urn:microsoft.com/office/officeart/2018/5/layout/IconLeafLabelList"/>
    <dgm:cxn modelId="{15CCF3B6-5139-4689-B2ED-C74CEE3B6858}" type="presParOf" srcId="{C0731505-C398-412E-A000-922176C4F288}" destId="{BC7F49A3-3C24-45A9-8851-184D9C719A40}" srcOrd="1" destOrd="0" presId="urn:microsoft.com/office/officeart/2018/5/layout/IconLeafLabelList"/>
    <dgm:cxn modelId="{43CB0AD7-ECAD-41B9-9FA6-8FF005946620}" type="presParOf" srcId="{C0731505-C398-412E-A000-922176C4F288}" destId="{07D6D8CD-AABF-4DEC-8D0F-C88A7EE33B2F}" srcOrd="2" destOrd="0" presId="urn:microsoft.com/office/officeart/2018/5/layout/IconLeafLabelList"/>
    <dgm:cxn modelId="{88047810-4232-49F6-B729-D22A4D98BD90}" type="presParOf" srcId="{C0731505-C398-412E-A000-922176C4F288}" destId="{60AE138D-34FE-48D0-B48F-0335882BE293}" srcOrd="3" destOrd="0" presId="urn:microsoft.com/office/officeart/2018/5/layout/IconLeafLabelList"/>
    <dgm:cxn modelId="{BD42F0E4-7793-4111-9B21-81F2CC82B2D1}" type="presParOf" srcId="{B949C535-3FAF-440A-AC2C-67CFAFED88B2}" destId="{4BFDDB6F-5A00-4DAF-A848-04F06D8A6920}" srcOrd="1" destOrd="0" presId="urn:microsoft.com/office/officeart/2018/5/layout/IconLeafLabelList"/>
    <dgm:cxn modelId="{BDF4C2CB-75CD-4CB5-A6D6-3F380A43A15A}" type="presParOf" srcId="{B949C535-3FAF-440A-AC2C-67CFAFED88B2}" destId="{28345233-7F9E-460E-896F-B78A8FB68811}" srcOrd="2" destOrd="0" presId="urn:microsoft.com/office/officeart/2018/5/layout/IconLeafLabelList"/>
    <dgm:cxn modelId="{88B080D1-E64F-417F-A69D-B188E774D67D}" type="presParOf" srcId="{28345233-7F9E-460E-896F-B78A8FB68811}" destId="{358BAB83-A1B5-48FD-A898-31043E613A58}" srcOrd="0" destOrd="0" presId="urn:microsoft.com/office/officeart/2018/5/layout/IconLeafLabelList"/>
    <dgm:cxn modelId="{6F225C27-BD98-43CA-836B-84A8CEB494E5}" type="presParOf" srcId="{28345233-7F9E-460E-896F-B78A8FB68811}" destId="{AB456549-1E21-42AF-9B65-64D3361E4D29}" srcOrd="1" destOrd="0" presId="urn:microsoft.com/office/officeart/2018/5/layout/IconLeafLabelList"/>
    <dgm:cxn modelId="{BF83688B-9D17-46F7-898A-1482A5667D87}" type="presParOf" srcId="{28345233-7F9E-460E-896F-B78A8FB68811}" destId="{66ABC040-970B-497E-9004-A1AE7E6B9624}" srcOrd="2" destOrd="0" presId="urn:microsoft.com/office/officeart/2018/5/layout/IconLeafLabelList"/>
    <dgm:cxn modelId="{147BB345-6D85-4F03-ABEA-74E30AF9AD65}" type="presParOf" srcId="{28345233-7F9E-460E-896F-B78A8FB68811}" destId="{E23AF873-89FB-498D-97C3-0E5C0665903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46E5D98-36A5-4681-909C-BAFE2635554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60E5942-7153-4030-8354-504A3BA9F510}">
      <dgm:prSet/>
      <dgm:spPr/>
      <dgm:t>
        <a:bodyPr/>
        <a:lstStyle/>
        <a:p>
          <a:r>
            <a:rPr lang="en-US" b="1"/>
            <a:t>Missing data:</a:t>
          </a:r>
          <a:r>
            <a:rPr lang="en-US"/>
            <a:t> An unknown or inapplicable value (Income: NaN, None, NULL)</a:t>
          </a:r>
        </a:p>
      </dgm:t>
    </dgm:pt>
    <dgm:pt modelId="{98B194D2-4818-4B34-BB4B-95ED11D6D878}" type="parTrans" cxnId="{1CC7FBEF-48DD-4741-BFCA-33514C072CE3}">
      <dgm:prSet/>
      <dgm:spPr/>
      <dgm:t>
        <a:bodyPr/>
        <a:lstStyle/>
        <a:p>
          <a:endParaRPr lang="en-US"/>
        </a:p>
      </dgm:t>
    </dgm:pt>
    <dgm:pt modelId="{0988EA13-8112-44D7-A85F-79E6BDD3D8C0}" type="sibTrans" cxnId="{1CC7FBEF-48DD-4741-BFCA-33514C072CE3}">
      <dgm:prSet/>
      <dgm:spPr/>
      <dgm:t>
        <a:bodyPr/>
        <a:lstStyle/>
        <a:p>
          <a:endParaRPr lang="en-US"/>
        </a:p>
      </dgm:t>
    </dgm:pt>
    <dgm:pt modelId="{86EAA9BA-7739-48DD-9683-7C1BE6371BA6}">
      <dgm:prSet/>
      <dgm:spPr/>
      <dgm:t>
        <a:bodyPr/>
        <a:lstStyle/>
        <a:p>
          <a:r>
            <a:rPr lang="en-US" b="1"/>
            <a:t>Outlier data:</a:t>
          </a:r>
          <a:r>
            <a:rPr lang="en-US"/>
            <a:t> A numeric value that is much larger or smaller than other values in the same feature (Age=1000)</a:t>
          </a:r>
        </a:p>
      </dgm:t>
    </dgm:pt>
    <dgm:pt modelId="{A16B00AA-4125-4A69-9F32-DEA33AD8CD28}" type="parTrans" cxnId="{DDA04B35-7C91-496D-92E3-D8269D3E6E29}">
      <dgm:prSet/>
      <dgm:spPr/>
      <dgm:t>
        <a:bodyPr/>
        <a:lstStyle/>
        <a:p>
          <a:endParaRPr lang="en-US"/>
        </a:p>
      </dgm:t>
    </dgm:pt>
    <dgm:pt modelId="{033AE0FC-2897-4671-85F8-1E905D0F5456}" type="sibTrans" cxnId="{DDA04B35-7C91-496D-92E3-D8269D3E6E29}">
      <dgm:prSet/>
      <dgm:spPr/>
      <dgm:t>
        <a:bodyPr/>
        <a:lstStyle/>
        <a:p>
          <a:endParaRPr lang="en-US"/>
        </a:p>
      </dgm:t>
    </dgm:pt>
    <dgm:pt modelId="{F843CF94-B99D-4A63-9F86-5459E2FB2DD5}">
      <dgm:prSet/>
      <dgm:spPr/>
      <dgm:t>
        <a:bodyPr/>
        <a:lstStyle/>
        <a:p>
          <a:r>
            <a:rPr lang="en-US" b="1"/>
            <a:t>Duplicate data:</a:t>
          </a:r>
          <a:r>
            <a:rPr lang="en-US"/>
            <a:t> Duplicate data are two or more identical instances in a dataset</a:t>
          </a:r>
        </a:p>
      </dgm:t>
    </dgm:pt>
    <dgm:pt modelId="{44BCBD28-A319-42C9-A2D8-347261E5BDF2}" type="parTrans" cxnId="{1140FC9D-6107-456C-BC66-A1FCCA746B34}">
      <dgm:prSet/>
      <dgm:spPr/>
      <dgm:t>
        <a:bodyPr/>
        <a:lstStyle/>
        <a:p>
          <a:endParaRPr lang="en-US"/>
        </a:p>
      </dgm:t>
    </dgm:pt>
    <dgm:pt modelId="{C26B610F-6DD8-46B5-B84D-0852FBD8731B}" type="sibTrans" cxnId="{1140FC9D-6107-456C-BC66-A1FCCA746B34}">
      <dgm:prSet/>
      <dgm:spPr/>
      <dgm:t>
        <a:bodyPr/>
        <a:lstStyle/>
        <a:p>
          <a:endParaRPr lang="en-US"/>
        </a:p>
      </dgm:t>
    </dgm:pt>
    <dgm:pt modelId="{41344EF0-B182-42A8-B1C6-B138B26CAC97}">
      <dgm:prSet/>
      <dgm:spPr/>
      <dgm:t>
        <a:bodyPr/>
        <a:lstStyle/>
        <a:p>
          <a:r>
            <a:rPr lang="en-US" b="1"/>
            <a:t>Dirty data:</a:t>
          </a:r>
          <a:r>
            <a:rPr lang="en-US"/>
            <a:t> Missing, outlier, and duplicate data are collectively called dirty data</a:t>
          </a:r>
        </a:p>
      </dgm:t>
    </dgm:pt>
    <dgm:pt modelId="{0910F033-701A-4199-A6F6-35CF44EF17FD}" type="parTrans" cxnId="{9834C7DF-6CB5-4F2F-8A60-2A56704D4AA1}">
      <dgm:prSet/>
      <dgm:spPr/>
      <dgm:t>
        <a:bodyPr/>
        <a:lstStyle/>
        <a:p>
          <a:endParaRPr lang="en-US"/>
        </a:p>
      </dgm:t>
    </dgm:pt>
    <dgm:pt modelId="{BE8627B5-616D-4631-8015-CCA0674DE6E6}" type="sibTrans" cxnId="{9834C7DF-6CB5-4F2F-8A60-2A56704D4AA1}">
      <dgm:prSet/>
      <dgm:spPr/>
      <dgm:t>
        <a:bodyPr/>
        <a:lstStyle/>
        <a:p>
          <a:endParaRPr lang="en-US"/>
        </a:p>
      </dgm:t>
    </dgm:pt>
    <dgm:pt modelId="{0C931C6A-EC3F-471A-96B5-BFB462C69716}">
      <dgm:prSet/>
      <dgm:spPr/>
      <dgm:t>
        <a:bodyPr/>
        <a:lstStyle/>
        <a:p>
          <a:r>
            <a:rPr lang="en-US" b="1"/>
            <a:t>Dirty instance / dirty feature:</a:t>
          </a:r>
          <a:r>
            <a:rPr lang="en-US"/>
            <a:t> A dirty instance and a dirty feature contain dirty data</a:t>
          </a:r>
        </a:p>
      </dgm:t>
    </dgm:pt>
    <dgm:pt modelId="{CE032F87-B8BF-440D-8A6A-94FB7A3BD142}" type="parTrans" cxnId="{55B9A8F3-4119-49C2-B584-5BB132BAB674}">
      <dgm:prSet/>
      <dgm:spPr/>
      <dgm:t>
        <a:bodyPr/>
        <a:lstStyle/>
        <a:p>
          <a:endParaRPr lang="en-US"/>
        </a:p>
      </dgm:t>
    </dgm:pt>
    <dgm:pt modelId="{36FD3FA2-3DF2-49F2-803A-DDE5F77F67A8}" type="sibTrans" cxnId="{55B9A8F3-4119-49C2-B584-5BB132BAB674}">
      <dgm:prSet/>
      <dgm:spPr/>
      <dgm:t>
        <a:bodyPr/>
        <a:lstStyle/>
        <a:p>
          <a:endParaRPr lang="en-US"/>
        </a:p>
      </dgm:t>
    </dgm:pt>
    <dgm:pt modelId="{21247193-6D2B-40B1-9999-4FCABAE55F59}" type="pres">
      <dgm:prSet presAssocID="{246E5D98-36A5-4681-909C-BAFE26355541}" presName="root" presStyleCnt="0">
        <dgm:presLayoutVars>
          <dgm:dir/>
          <dgm:resizeHandles val="exact"/>
        </dgm:presLayoutVars>
      </dgm:prSet>
      <dgm:spPr/>
    </dgm:pt>
    <dgm:pt modelId="{F58BB5E3-C6D5-472D-9CFF-F5EAD0A3FB33}" type="pres">
      <dgm:prSet presAssocID="{C60E5942-7153-4030-8354-504A3BA9F510}" presName="compNode" presStyleCnt="0"/>
      <dgm:spPr/>
    </dgm:pt>
    <dgm:pt modelId="{684491E8-7B0E-4F77-A2D0-40323ED34F92}" type="pres">
      <dgm:prSet presAssocID="{C60E5942-7153-4030-8354-504A3BA9F510}" presName="bgRect" presStyleLbl="bgShp" presStyleIdx="0" presStyleCnt="5"/>
      <dgm:spPr/>
    </dgm:pt>
    <dgm:pt modelId="{352803F1-EAD6-428A-BB45-FE785894349C}" type="pres">
      <dgm:prSet presAssocID="{C60E5942-7153-4030-8354-504A3BA9F51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0B6FD497-4E71-4B7C-835B-443974D7E92D}" type="pres">
      <dgm:prSet presAssocID="{C60E5942-7153-4030-8354-504A3BA9F510}" presName="spaceRect" presStyleCnt="0"/>
      <dgm:spPr/>
    </dgm:pt>
    <dgm:pt modelId="{8C2BD2B3-150D-4693-8481-6838239381A6}" type="pres">
      <dgm:prSet presAssocID="{C60E5942-7153-4030-8354-504A3BA9F510}" presName="parTx" presStyleLbl="revTx" presStyleIdx="0" presStyleCnt="5">
        <dgm:presLayoutVars>
          <dgm:chMax val="0"/>
          <dgm:chPref val="0"/>
        </dgm:presLayoutVars>
      </dgm:prSet>
      <dgm:spPr/>
    </dgm:pt>
    <dgm:pt modelId="{906474B1-6BCF-4D31-87F5-0F8B14239D95}" type="pres">
      <dgm:prSet presAssocID="{0988EA13-8112-44D7-A85F-79E6BDD3D8C0}" presName="sibTrans" presStyleCnt="0"/>
      <dgm:spPr/>
    </dgm:pt>
    <dgm:pt modelId="{92EBC0C8-1A76-47F0-A9FC-BC5C9CD4C526}" type="pres">
      <dgm:prSet presAssocID="{86EAA9BA-7739-48DD-9683-7C1BE6371BA6}" presName="compNode" presStyleCnt="0"/>
      <dgm:spPr/>
    </dgm:pt>
    <dgm:pt modelId="{F7770CC4-4001-4D87-949D-908AB6804025}" type="pres">
      <dgm:prSet presAssocID="{86EAA9BA-7739-48DD-9683-7C1BE6371BA6}" presName="bgRect" presStyleLbl="bgShp" presStyleIdx="1" presStyleCnt="5"/>
      <dgm:spPr/>
    </dgm:pt>
    <dgm:pt modelId="{3F23D601-3099-4253-B08A-E4B6A31925D7}" type="pres">
      <dgm:prSet presAssocID="{86EAA9BA-7739-48DD-9683-7C1BE6371BA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00FF078-E825-40A0-A98B-628137AC1B34}" type="pres">
      <dgm:prSet presAssocID="{86EAA9BA-7739-48DD-9683-7C1BE6371BA6}" presName="spaceRect" presStyleCnt="0"/>
      <dgm:spPr/>
    </dgm:pt>
    <dgm:pt modelId="{F9AA0EDA-5E3A-4813-8FD0-3D1B1CAD51BC}" type="pres">
      <dgm:prSet presAssocID="{86EAA9BA-7739-48DD-9683-7C1BE6371BA6}" presName="parTx" presStyleLbl="revTx" presStyleIdx="1" presStyleCnt="5">
        <dgm:presLayoutVars>
          <dgm:chMax val="0"/>
          <dgm:chPref val="0"/>
        </dgm:presLayoutVars>
      </dgm:prSet>
      <dgm:spPr/>
    </dgm:pt>
    <dgm:pt modelId="{9663723C-2FC2-4488-AE76-7E7E8D26EE7F}" type="pres">
      <dgm:prSet presAssocID="{033AE0FC-2897-4671-85F8-1E905D0F5456}" presName="sibTrans" presStyleCnt="0"/>
      <dgm:spPr/>
    </dgm:pt>
    <dgm:pt modelId="{4AA2E944-178C-42E2-AEF7-95049FC0AE2A}" type="pres">
      <dgm:prSet presAssocID="{F843CF94-B99D-4A63-9F86-5459E2FB2DD5}" presName="compNode" presStyleCnt="0"/>
      <dgm:spPr/>
    </dgm:pt>
    <dgm:pt modelId="{F8208BAA-512A-42CE-81F2-B11E85AC48A6}" type="pres">
      <dgm:prSet presAssocID="{F843CF94-B99D-4A63-9F86-5459E2FB2DD5}" presName="bgRect" presStyleLbl="bgShp" presStyleIdx="2" presStyleCnt="5"/>
      <dgm:spPr/>
    </dgm:pt>
    <dgm:pt modelId="{0635A4BC-727A-4646-A58C-7267A8A041A7}" type="pres">
      <dgm:prSet presAssocID="{F843CF94-B99D-4A63-9F86-5459E2FB2DD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218D446-335A-455D-9C25-BF8423B567C1}" type="pres">
      <dgm:prSet presAssocID="{F843CF94-B99D-4A63-9F86-5459E2FB2DD5}" presName="spaceRect" presStyleCnt="0"/>
      <dgm:spPr/>
    </dgm:pt>
    <dgm:pt modelId="{347E9F6F-A7B8-4456-9A38-937A9D6AA585}" type="pres">
      <dgm:prSet presAssocID="{F843CF94-B99D-4A63-9F86-5459E2FB2DD5}" presName="parTx" presStyleLbl="revTx" presStyleIdx="2" presStyleCnt="5">
        <dgm:presLayoutVars>
          <dgm:chMax val="0"/>
          <dgm:chPref val="0"/>
        </dgm:presLayoutVars>
      </dgm:prSet>
      <dgm:spPr/>
    </dgm:pt>
    <dgm:pt modelId="{B99996AC-D3DC-48EC-8F7A-9D7F28DE095A}" type="pres">
      <dgm:prSet presAssocID="{C26B610F-6DD8-46B5-B84D-0852FBD8731B}" presName="sibTrans" presStyleCnt="0"/>
      <dgm:spPr/>
    </dgm:pt>
    <dgm:pt modelId="{740487B3-0A70-45B9-8F0A-DB585AE4560B}" type="pres">
      <dgm:prSet presAssocID="{41344EF0-B182-42A8-B1C6-B138B26CAC97}" presName="compNode" presStyleCnt="0"/>
      <dgm:spPr/>
    </dgm:pt>
    <dgm:pt modelId="{A1C9602D-D09A-4A94-81D7-168B12EB22F2}" type="pres">
      <dgm:prSet presAssocID="{41344EF0-B182-42A8-B1C6-B138B26CAC97}" presName="bgRect" presStyleLbl="bgShp" presStyleIdx="3" presStyleCnt="5"/>
      <dgm:spPr/>
    </dgm:pt>
    <dgm:pt modelId="{7B0BF6FE-A36B-4655-8493-001EAB83EC30}" type="pres">
      <dgm:prSet presAssocID="{41344EF0-B182-42A8-B1C6-B138B26CAC9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527E28B1-9CFC-4813-A89D-E6639568EC91}" type="pres">
      <dgm:prSet presAssocID="{41344EF0-B182-42A8-B1C6-B138B26CAC97}" presName="spaceRect" presStyleCnt="0"/>
      <dgm:spPr/>
    </dgm:pt>
    <dgm:pt modelId="{CAD215BA-AC1F-4BAE-B9D2-9B7DFC540DF2}" type="pres">
      <dgm:prSet presAssocID="{41344EF0-B182-42A8-B1C6-B138B26CAC97}" presName="parTx" presStyleLbl="revTx" presStyleIdx="3" presStyleCnt="5">
        <dgm:presLayoutVars>
          <dgm:chMax val="0"/>
          <dgm:chPref val="0"/>
        </dgm:presLayoutVars>
      </dgm:prSet>
      <dgm:spPr/>
    </dgm:pt>
    <dgm:pt modelId="{5F807679-7C47-4EAE-8D73-1BD652B4CFC3}" type="pres">
      <dgm:prSet presAssocID="{BE8627B5-616D-4631-8015-CCA0674DE6E6}" presName="sibTrans" presStyleCnt="0"/>
      <dgm:spPr/>
    </dgm:pt>
    <dgm:pt modelId="{832644E2-BE2A-42DF-AA53-D8A8A2FC4D0A}" type="pres">
      <dgm:prSet presAssocID="{0C931C6A-EC3F-471A-96B5-BFB462C69716}" presName="compNode" presStyleCnt="0"/>
      <dgm:spPr/>
    </dgm:pt>
    <dgm:pt modelId="{417E1352-9D2B-4D66-8E71-EA00E9B57C38}" type="pres">
      <dgm:prSet presAssocID="{0C931C6A-EC3F-471A-96B5-BFB462C69716}" presName="bgRect" presStyleLbl="bgShp" presStyleIdx="4" presStyleCnt="5"/>
      <dgm:spPr/>
    </dgm:pt>
    <dgm:pt modelId="{52E4B9C0-52F9-4900-ACDF-7A3F8BC41784}" type="pres">
      <dgm:prSet presAssocID="{0C931C6A-EC3F-471A-96B5-BFB462C6971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bweb"/>
        </a:ext>
      </dgm:extLst>
    </dgm:pt>
    <dgm:pt modelId="{C706276C-879A-468B-9174-061EAF611743}" type="pres">
      <dgm:prSet presAssocID="{0C931C6A-EC3F-471A-96B5-BFB462C69716}" presName="spaceRect" presStyleCnt="0"/>
      <dgm:spPr/>
    </dgm:pt>
    <dgm:pt modelId="{BE9DB03A-C43D-4D2C-995B-DAB4F006715A}" type="pres">
      <dgm:prSet presAssocID="{0C931C6A-EC3F-471A-96B5-BFB462C6971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370670A-EC5D-4481-9F11-D2EB95235398}" type="presOf" srcId="{41344EF0-B182-42A8-B1C6-B138B26CAC97}" destId="{CAD215BA-AC1F-4BAE-B9D2-9B7DFC540DF2}" srcOrd="0" destOrd="0" presId="urn:microsoft.com/office/officeart/2018/2/layout/IconVerticalSolidList"/>
    <dgm:cxn modelId="{363EAB0E-6FA4-4679-AB8F-BE0E80031BFA}" type="presOf" srcId="{C60E5942-7153-4030-8354-504A3BA9F510}" destId="{8C2BD2B3-150D-4693-8481-6838239381A6}" srcOrd="0" destOrd="0" presId="urn:microsoft.com/office/officeart/2018/2/layout/IconVerticalSolidList"/>
    <dgm:cxn modelId="{DDA04B35-7C91-496D-92E3-D8269D3E6E29}" srcId="{246E5D98-36A5-4681-909C-BAFE26355541}" destId="{86EAA9BA-7739-48DD-9683-7C1BE6371BA6}" srcOrd="1" destOrd="0" parTransId="{A16B00AA-4125-4A69-9F32-DEA33AD8CD28}" sibTransId="{033AE0FC-2897-4671-85F8-1E905D0F5456}"/>
    <dgm:cxn modelId="{D756E135-05EE-4100-BA2D-868DE20405A2}" type="presOf" srcId="{246E5D98-36A5-4681-909C-BAFE26355541}" destId="{21247193-6D2B-40B1-9999-4FCABAE55F59}" srcOrd="0" destOrd="0" presId="urn:microsoft.com/office/officeart/2018/2/layout/IconVerticalSolidList"/>
    <dgm:cxn modelId="{02D0E248-6AED-4F11-ABD9-8F75F2785FA8}" type="presOf" srcId="{F843CF94-B99D-4A63-9F86-5459E2FB2DD5}" destId="{347E9F6F-A7B8-4456-9A38-937A9D6AA585}" srcOrd="0" destOrd="0" presId="urn:microsoft.com/office/officeart/2018/2/layout/IconVerticalSolidList"/>
    <dgm:cxn modelId="{3C90CC57-6A89-4DFC-BEA0-3F9CFCFE3DB5}" type="presOf" srcId="{0C931C6A-EC3F-471A-96B5-BFB462C69716}" destId="{BE9DB03A-C43D-4D2C-995B-DAB4F006715A}" srcOrd="0" destOrd="0" presId="urn:microsoft.com/office/officeart/2018/2/layout/IconVerticalSolidList"/>
    <dgm:cxn modelId="{1140FC9D-6107-456C-BC66-A1FCCA746B34}" srcId="{246E5D98-36A5-4681-909C-BAFE26355541}" destId="{F843CF94-B99D-4A63-9F86-5459E2FB2DD5}" srcOrd="2" destOrd="0" parTransId="{44BCBD28-A319-42C9-A2D8-347261E5BDF2}" sibTransId="{C26B610F-6DD8-46B5-B84D-0852FBD8731B}"/>
    <dgm:cxn modelId="{943587CD-A1BD-49E6-8393-4003323CAAB6}" type="presOf" srcId="{86EAA9BA-7739-48DD-9683-7C1BE6371BA6}" destId="{F9AA0EDA-5E3A-4813-8FD0-3D1B1CAD51BC}" srcOrd="0" destOrd="0" presId="urn:microsoft.com/office/officeart/2018/2/layout/IconVerticalSolidList"/>
    <dgm:cxn modelId="{9834C7DF-6CB5-4F2F-8A60-2A56704D4AA1}" srcId="{246E5D98-36A5-4681-909C-BAFE26355541}" destId="{41344EF0-B182-42A8-B1C6-B138B26CAC97}" srcOrd="3" destOrd="0" parTransId="{0910F033-701A-4199-A6F6-35CF44EF17FD}" sibTransId="{BE8627B5-616D-4631-8015-CCA0674DE6E6}"/>
    <dgm:cxn modelId="{1CC7FBEF-48DD-4741-BFCA-33514C072CE3}" srcId="{246E5D98-36A5-4681-909C-BAFE26355541}" destId="{C60E5942-7153-4030-8354-504A3BA9F510}" srcOrd="0" destOrd="0" parTransId="{98B194D2-4818-4B34-BB4B-95ED11D6D878}" sibTransId="{0988EA13-8112-44D7-A85F-79E6BDD3D8C0}"/>
    <dgm:cxn modelId="{55B9A8F3-4119-49C2-B584-5BB132BAB674}" srcId="{246E5D98-36A5-4681-909C-BAFE26355541}" destId="{0C931C6A-EC3F-471A-96B5-BFB462C69716}" srcOrd="4" destOrd="0" parTransId="{CE032F87-B8BF-440D-8A6A-94FB7A3BD142}" sibTransId="{36FD3FA2-3DF2-49F2-803A-DDE5F77F67A8}"/>
    <dgm:cxn modelId="{238975DF-5ED9-4BBA-A0A1-C2CE719CDD26}" type="presParOf" srcId="{21247193-6D2B-40B1-9999-4FCABAE55F59}" destId="{F58BB5E3-C6D5-472D-9CFF-F5EAD0A3FB33}" srcOrd="0" destOrd="0" presId="urn:microsoft.com/office/officeart/2018/2/layout/IconVerticalSolidList"/>
    <dgm:cxn modelId="{B29D3337-5D60-4A3C-AAAA-83E4835AB771}" type="presParOf" srcId="{F58BB5E3-C6D5-472D-9CFF-F5EAD0A3FB33}" destId="{684491E8-7B0E-4F77-A2D0-40323ED34F92}" srcOrd="0" destOrd="0" presId="urn:microsoft.com/office/officeart/2018/2/layout/IconVerticalSolidList"/>
    <dgm:cxn modelId="{9E158C7F-9B2B-4A1F-8718-169C4A26C7DD}" type="presParOf" srcId="{F58BB5E3-C6D5-472D-9CFF-F5EAD0A3FB33}" destId="{352803F1-EAD6-428A-BB45-FE785894349C}" srcOrd="1" destOrd="0" presId="urn:microsoft.com/office/officeart/2018/2/layout/IconVerticalSolidList"/>
    <dgm:cxn modelId="{AD817EEC-B383-42DD-ABFD-CA84A797F94E}" type="presParOf" srcId="{F58BB5E3-C6D5-472D-9CFF-F5EAD0A3FB33}" destId="{0B6FD497-4E71-4B7C-835B-443974D7E92D}" srcOrd="2" destOrd="0" presId="urn:microsoft.com/office/officeart/2018/2/layout/IconVerticalSolidList"/>
    <dgm:cxn modelId="{F6597A06-4BE7-4352-ABDC-6AA5B0944415}" type="presParOf" srcId="{F58BB5E3-C6D5-472D-9CFF-F5EAD0A3FB33}" destId="{8C2BD2B3-150D-4693-8481-6838239381A6}" srcOrd="3" destOrd="0" presId="urn:microsoft.com/office/officeart/2018/2/layout/IconVerticalSolidList"/>
    <dgm:cxn modelId="{1AF9E4D5-3BCC-45B0-BDB8-A05138D31291}" type="presParOf" srcId="{21247193-6D2B-40B1-9999-4FCABAE55F59}" destId="{906474B1-6BCF-4D31-87F5-0F8B14239D95}" srcOrd="1" destOrd="0" presId="urn:microsoft.com/office/officeart/2018/2/layout/IconVerticalSolidList"/>
    <dgm:cxn modelId="{4A730366-D298-4F14-BE3B-DB463C81CC80}" type="presParOf" srcId="{21247193-6D2B-40B1-9999-4FCABAE55F59}" destId="{92EBC0C8-1A76-47F0-A9FC-BC5C9CD4C526}" srcOrd="2" destOrd="0" presId="urn:microsoft.com/office/officeart/2018/2/layout/IconVerticalSolidList"/>
    <dgm:cxn modelId="{34B96CE7-A744-4EEE-BADE-39E9F29C99EA}" type="presParOf" srcId="{92EBC0C8-1A76-47F0-A9FC-BC5C9CD4C526}" destId="{F7770CC4-4001-4D87-949D-908AB6804025}" srcOrd="0" destOrd="0" presId="urn:microsoft.com/office/officeart/2018/2/layout/IconVerticalSolidList"/>
    <dgm:cxn modelId="{501A7A9B-43AC-4CCC-9BE6-13BEAF606AEB}" type="presParOf" srcId="{92EBC0C8-1A76-47F0-A9FC-BC5C9CD4C526}" destId="{3F23D601-3099-4253-B08A-E4B6A31925D7}" srcOrd="1" destOrd="0" presId="urn:microsoft.com/office/officeart/2018/2/layout/IconVerticalSolidList"/>
    <dgm:cxn modelId="{E192A818-A8D9-4B73-8B2A-D5C4F331A41F}" type="presParOf" srcId="{92EBC0C8-1A76-47F0-A9FC-BC5C9CD4C526}" destId="{500FF078-E825-40A0-A98B-628137AC1B34}" srcOrd="2" destOrd="0" presId="urn:microsoft.com/office/officeart/2018/2/layout/IconVerticalSolidList"/>
    <dgm:cxn modelId="{F0CDBF4D-9621-4033-A633-CA0F553CF33D}" type="presParOf" srcId="{92EBC0C8-1A76-47F0-A9FC-BC5C9CD4C526}" destId="{F9AA0EDA-5E3A-4813-8FD0-3D1B1CAD51BC}" srcOrd="3" destOrd="0" presId="urn:microsoft.com/office/officeart/2018/2/layout/IconVerticalSolidList"/>
    <dgm:cxn modelId="{D32DDCA8-CB77-4DFF-8F27-9C0F43926167}" type="presParOf" srcId="{21247193-6D2B-40B1-9999-4FCABAE55F59}" destId="{9663723C-2FC2-4488-AE76-7E7E8D26EE7F}" srcOrd="3" destOrd="0" presId="urn:microsoft.com/office/officeart/2018/2/layout/IconVerticalSolidList"/>
    <dgm:cxn modelId="{380DE8EE-3408-490E-950D-6F3D0B9762D5}" type="presParOf" srcId="{21247193-6D2B-40B1-9999-4FCABAE55F59}" destId="{4AA2E944-178C-42E2-AEF7-95049FC0AE2A}" srcOrd="4" destOrd="0" presId="urn:microsoft.com/office/officeart/2018/2/layout/IconVerticalSolidList"/>
    <dgm:cxn modelId="{47BD0651-923F-4A80-9AF8-77955DA359C1}" type="presParOf" srcId="{4AA2E944-178C-42E2-AEF7-95049FC0AE2A}" destId="{F8208BAA-512A-42CE-81F2-B11E85AC48A6}" srcOrd="0" destOrd="0" presId="urn:microsoft.com/office/officeart/2018/2/layout/IconVerticalSolidList"/>
    <dgm:cxn modelId="{72F7FADF-4010-4942-9BA5-4A8C6FE8B4C5}" type="presParOf" srcId="{4AA2E944-178C-42E2-AEF7-95049FC0AE2A}" destId="{0635A4BC-727A-4646-A58C-7267A8A041A7}" srcOrd="1" destOrd="0" presId="urn:microsoft.com/office/officeart/2018/2/layout/IconVerticalSolidList"/>
    <dgm:cxn modelId="{AF1650BF-24FB-4BDA-9850-8D7F8CA818EC}" type="presParOf" srcId="{4AA2E944-178C-42E2-AEF7-95049FC0AE2A}" destId="{8218D446-335A-455D-9C25-BF8423B567C1}" srcOrd="2" destOrd="0" presId="urn:microsoft.com/office/officeart/2018/2/layout/IconVerticalSolidList"/>
    <dgm:cxn modelId="{235386DE-27C6-4185-B67C-8AEB66A0BC2F}" type="presParOf" srcId="{4AA2E944-178C-42E2-AEF7-95049FC0AE2A}" destId="{347E9F6F-A7B8-4456-9A38-937A9D6AA585}" srcOrd="3" destOrd="0" presId="urn:microsoft.com/office/officeart/2018/2/layout/IconVerticalSolidList"/>
    <dgm:cxn modelId="{89CFFC8E-8AE6-4070-95B3-EE7FEAFEB9F6}" type="presParOf" srcId="{21247193-6D2B-40B1-9999-4FCABAE55F59}" destId="{B99996AC-D3DC-48EC-8F7A-9D7F28DE095A}" srcOrd="5" destOrd="0" presId="urn:microsoft.com/office/officeart/2018/2/layout/IconVerticalSolidList"/>
    <dgm:cxn modelId="{722762E7-3954-4864-AC75-F472D92A6E45}" type="presParOf" srcId="{21247193-6D2B-40B1-9999-4FCABAE55F59}" destId="{740487B3-0A70-45B9-8F0A-DB585AE4560B}" srcOrd="6" destOrd="0" presId="urn:microsoft.com/office/officeart/2018/2/layout/IconVerticalSolidList"/>
    <dgm:cxn modelId="{813AC041-C76D-402C-8B9D-865912EBCD3B}" type="presParOf" srcId="{740487B3-0A70-45B9-8F0A-DB585AE4560B}" destId="{A1C9602D-D09A-4A94-81D7-168B12EB22F2}" srcOrd="0" destOrd="0" presId="urn:microsoft.com/office/officeart/2018/2/layout/IconVerticalSolidList"/>
    <dgm:cxn modelId="{E1B20A5C-5E52-4A79-8BF0-E5414CC1CEA7}" type="presParOf" srcId="{740487B3-0A70-45B9-8F0A-DB585AE4560B}" destId="{7B0BF6FE-A36B-4655-8493-001EAB83EC30}" srcOrd="1" destOrd="0" presId="urn:microsoft.com/office/officeart/2018/2/layout/IconVerticalSolidList"/>
    <dgm:cxn modelId="{386D59E8-D988-4DF5-95DC-E80E350515DC}" type="presParOf" srcId="{740487B3-0A70-45B9-8F0A-DB585AE4560B}" destId="{527E28B1-9CFC-4813-A89D-E6639568EC91}" srcOrd="2" destOrd="0" presId="urn:microsoft.com/office/officeart/2018/2/layout/IconVerticalSolidList"/>
    <dgm:cxn modelId="{E6C95664-6184-497B-8E8B-B9190E2A25CD}" type="presParOf" srcId="{740487B3-0A70-45B9-8F0A-DB585AE4560B}" destId="{CAD215BA-AC1F-4BAE-B9D2-9B7DFC540DF2}" srcOrd="3" destOrd="0" presId="urn:microsoft.com/office/officeart/2018/2/layout/IconVerticalSolidList"/>
    <dgm:cxn modelId="{FB72691E-C494-49DC-BAB3-64FAFAF78B53}" type="presParOf" srcId="{21247193-6D2B-40B1-9999-4FCABAE55F59}" destId="{5F807679-7C47-4EAE-8D73-1BD652B4CFC3}" srcOrd="7" destOrd="0" presId="urn:microsoft.com/office/officeart/2018/2/layout/IconVerticalSolidList"/>
    <dgm:cxn modelId="{4B1DD93C-A28D-48DC-A54C-3DDF537C713B}" type="presParOf" srcId="{21247193-6D2B-40B1-9999-4FCABAE55F59}" destId="{832644E2-BE2A-42DF-AA53-D8A8A2FC4D0A}" srcOrd="8" destOrd="0" presId="urn:microsoft.com/office/officeart/2018/2/layout/IconVerticalSolidList"/>
    <dgm:cxn modelId="{B93E585F-CF1D-4415-8CF6-E4FABF790983}" type="presParOf" srcId="{832644E2-BE2A-42DF-AA53-D8A8A2FC4D0A}" destId="{417E1352-9D2B-4D66-8E71-EA00E9B57C38}" srcOrd="0" destOrd="0" presId="urn:microsoft.com/office/officeart/2018/2/layout/IconVerticalSolidList"/>
    <dgm:cxn modelId="{C511C9D5-9B7E-4678-8981-B33195E421BD}" type="presParOf" srcId="{832644E2-BE2A-42DF-AA53-D8A8A2FC4D0A}" destId="{52E4B9C0-52F9-4900-ACDF-7A3F8BC41784}" srcOrd="1" destOrd="0" presId="urn:microsoft.com/office/officeart/2018/2/layout/IconVerticalSolidList"/>
    <dgm:cxn modelId="{11F2D05B-A220-409B-9433-0D1EBA981BE3}" type="presParOf" srcId="{832644E2-BE2A-42DF-AA53-D8A8A2FC4D0A}" destId="{C706276C-879A-468B-9174-061EAF611743}" srcOrd="2" destOrd="0" presId="urn:microsoft.com/office/officeart/2018/2/layout/IconVerticalSolidList"/>
    <dgm:cxn modelId="{45170A42-B760-4D11-9C5E-53DE6650A4CC}" type="presParOf" srcId="{832644E2-BE2A-42DF-AA53-D8A8A2FC4D0A}" destId="{BE9DB03A-C43D-4D2C-995B-DAB4F006715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915F0C1-90F1-487C-98B2-DD8CE3B2CE9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FB0881D-DDB0-4AC3-A8B0-3B019C7B2DEF}">
      <dgm:prSet/>
      <dgm:spPr/>
      <dgm:t>
        <a:bodyPr/>
        <a:lstStyle/>
        <a:p>
          <a:r>
            <a:rPr lang="en-US" b="1"/>
            <a:t>Random assignment!</a:t>
          </a:r>
          <a:endParaRPr lang="en-US"/>
        </a:p>
      </dgm:t>
    </dgm:pt>
    <dgm:pt modelId="{AECBF7ED-44C1-4AD7-9A94-8EC537076659}" type="parTrans" cxnId="{F8BD3833-0B2E-43EA-8D08-BAE8C4BF77C5}">
      <dgm:prSet/>
      <dgm:spPr/>
      <dgm:t>
        <a:bodyPr/>
        <a:lstStyle/>
        <a:p>
          <a:endParaRPr lang="en-US"/>
        </a:p>
      </dgm:t>
    </dgm:pt>
    <dgm:pt modelId="{0A7E8659-B4E0-47CB-A8E5-820D5399758D}" type="sibTrans" cxnId="{F8BD3833-0B2E-43EA-8D08-BAE8C4BF77C5}">
      <dgm:prSet/>
      <dgm:spPr/>
      <dgm:t>
        <a:bodyPr/>
        <a:lstStyle/>
        <a:p>
          <a:endParaRPr lang="en-US"/>
        </a:p>
      </dgm:t>
    </dgm:pt>
    <dgm:pt modelId="{6405F022-1B10-4575-8E33-17299B92CD44}">
      <dgm:prSet/>
      <dgm:spPr/>
      <dgm:t>
        <a:bodyPr/>
        <a:lstStyle/>
        <a:p>
          <a:r>
            <a:rPr lang="en-US" b="1"/>
            <a:t>Discard:</a:t>
          </a:r>
          <a:r>
            <a:rPr lang="en-US"/>
            <a:t> Delete row or column</a:t>
          </a:r>
        </a:p>
      </dgm:t>
    </dgm:pt>
    <dgm:pt modelId="{E00E14AF-E245-4186-9936-373F915173FE}" type="parTrans" cxnId="{3039F6E0-2730-42EB-BD80-643D04865DC8}">
      <dgm:prSet/>
      <dgm:spPr/>
      <dgm:t>
        <a:bodyPr/>
        <a:lstStyle/>
        <a:p>
          <a:endParaRPr lang="en-US"/>
        </a:p>
      </dgm:t>
    </dgm:pt>
    <dgm:pt modelId="{142465E8-8AFB-4376-B10A-7AE1EAD39032}" type="sibTrans" cxnId="{3039F6E0-2730-42EB-BD80-643D04865DC8}">
      <dgm:prSet/>
      <dgm:spPr/>
      <dgm:t>
        <a:bodyPr/>
        <a:lstStyle/>
        <a:p>
          <a:endParaRPr lang="en-US"/>
        </a:p>
      </dgm:t>
    </dgm:pt>
    <dgm:pt modelId="{342809B4-3F07-41E7-B76B-63F154F8CF4B}">
      <dgm:prSet/>
      <dgm:spPr/>
      <dgm:t>
        <a:bodyPr/>
        <a:lstStyle/>
        <a:p>
          <a:r>
            <a:rPr lang="en-US" b="1"/>
            <a:t>Impute:</a:t>
          </a:r>
          <a:r>
            <a:rPr lang="en-US"/>
            <a:t> Replaces missing and outlier data with new and appropriate values</a:t>
          </a:r>
        </a:p>
      </dgm:t>
    </dgm:pt>
    <dgm:pt modelId="{D69DAADA-FB74-4764-AE29-4C1CF8315E05}" type="parTrans" cxnId="{A296C1BB-9292-4329-AAA4-7486FC7936F1}">
      <dgm:prSet/>
      <dgm:spPr/>
      <dgm:t>
        <a:bodyPr/>
        <a:lstStyle/>
        <a:p>
          <a:endParaRPr lang="en-US"/>
        </a:p>
      </dgm:t>
    </dgm:pt>
    <dgm:pt modelId="{56053830-8D50-42ED-A2C6-2BC6684F4CBF}" type="sibTrans" cxnId="{A296C1BB-9292-4329-AAA4-7486FC7936F1}">
      <dgm:prSet/>
      <dgm:spPr/>
      <dgm:t>
        <a:bodyPr/>
        <a:lstStyle/>
        <a:p>
          <a:endParaRPr lang="en-US"/>
        </a:p>
      </dgm:t>
    </dgm:pt>
    <dgm:pt modelId="{67F891FD-43A7-4A69-A9E6-439912E967D8}">
      <dgm:prSet/>
      <dgm:spPr/>
      <dgm:t>
        <a:bodyPr/>
        <a:lstStyle/>
        <a:p>
          <a:r>
            <a:rPr lang="en-US" b="1"/>
            <a:t>Mean imputation</a:t>
          </a:r>
          <a:r>
            <a:rPr lang="en-US"/>
            <a:t> replaces missing and outlier data with the mean value excluding them from the computation of the mean.</a:t>
          </a:r>
        </a:p>
      </dgm:t>
    </dgm:pt>
    <dgm:pt modelId="{E71098D6-BAE4-44B0-ABF8-99686D492098}" type="parTrans" cxnId="{D869FC1C-92A2-4670-8509-AE7EF756CD7F}">
      <dgm:prSet/>
      <dgm:spPr/>
      <dgm:t>
        <a:bodyPr/>
        <a:lstStyle/>
        <a:p>
          <a:endParaRPr lang="en-US"/>
        </a:p>
      </dgm:t>
    </dgm:pt>
    <dgm:pt modelId="{A077A941-5AAE-4C24-93A5-F1B67D759485}" type="sibTrans" cxnId="{D869FC1C-92A2-4670-8509-AE7EF756CD7F}">
      <dgm:prSet/>
      <dgm:spPr/>
      <dgm:t>
        <a:bodyPr/>
        <a:lstStyle/>
        <a:p>
          <a:endParaRPr lang="en-US"/>
        </a:p>
      </dgm:t>
    </dgm:pt>
    <dgm:pt modelId="{6A060D3D-C207-491D-B996-1480710CFE20}">
      <dgm:prSet/>
      <dgm:spPr/>
      <dgm:t>
        <a:bodyPr/>
        <a:lstStyle/>
        <a:p>
          <a:r>
            <a:rPr lang="en-US" b="1"/>
            <a:t>Regression imputation / Stochastic regression imputation</a:t>
          </a:r>
          <a:r>
            <a:rPr lang="en-US"/>
            <a:t> replaces missing and outlier data with a value computed from a regression model. </a:t>
          </a:r>
        </a:p>
      </dgm:t>
    </dgm:pt>
    <dgm:pt modelId="{561831B1-66D6-4D72-A79A-CCE5E64F6486}" type="parTrans" cxnId="{7A16CB43-12EA-4ED5-A88C-EB3638EB1744}">
      <dgm:prSet/>
      <dgm:spPr/>
      <dgm:t>
        <a:bodyPr/>
        <a:lstStyle/>
        <a:p>
          <a:endParaRPr lang="en-US"/>
        </a:p>
      </dgm:t>
    </dgm:pt>
    <dgm:pt modelId="{638EA9FD-BA3A-4EE9-9396-7AF29B824967}" type="sibTrans" cxnId="{7A16CB43-12EA-4ED5-A88C-EB3638EB1744}">
      <dgm:prSet/>
      <dgm:spPr/>
      <dgm:t>
        <a:bodyPr/>
        <a:lstStyle/>
        <a:p>
          <a:endParaRPr lang="en-US"/>
        </a:p>
      </dgm:t>
    </dgm:pt>
    <dgm:pt modelId="{D6069FF5-827B-4BA1-8E91-D32101544A5C}">
      <dgm:prSet/>
      <dgm:spPr/>
      <dgm:t>
        <a:bodyPr/>
        <a:lstStyle/>
        <a:p>
          <a:r>
            <a:rPr lang="en-US"/>
            <a:t>dependent variable is the dirty feature and </a:t>
          </a:r>
        </a:p>
      </dgm:t>
    </dgm:pt>
    <dgm:pt modelId="{E35DF5C4-DE4D-4EED-908A-60D07DCB11B1}" type="parTrans" cxnId="{DB37EBB4-2944-4543-A273-020EBA4E0734}">
      <dgm:prSet/>
      <dgm:spPr/>
      <dgm:t>
        <a:bodyPr/>
        <a:lstStyle/>
        <a:p>
          <a:endParaRPr lang="en-US"/>
        </a:p>
      </dgm:t>
    </dgm:pt>
    <dgm:pt modelId="{E8B2ECB0-075D-477B-AE17-08ABDF04626C}" type="sibTrans" cxnId="{DB37EBB4-2944-4543-A273-020EBA4E0734}">
      <dgm:prSet/>
      <dgm:spPr/>
      <dgm:t>
        <a:bodyPr/>
        <a:lstStyle/>
        <a:p>
          <a:endParaRPr lang="en-US"/>
        </a:p>
      </dgm:t>
    </dgm:pt>
    <dgm:pt modelId="{078540EB-E240-4186-A6A5-B7DB8005B058}">
      <dgm:prSet/>
      <dgm:spPr/>
      <dgm:t>
        <a:bodyPr/>
        <a:lstStyle/>
        <a:p>
          <a:r>
            <a:rPr lang="en-US"/>
            <a:t>the independent variables are other features. </a:t>
          </a:r>
        </a:p>
      </dgm:t>
    </dgm:pt>
    <dgm:pt modelId="{1749F850-50C9-4055-A4F7-4A6147D1252C}" type="parTrans" cxnId="{298A27AA-EEAA-4AFA-BC43-371AA305DAF3}">
      <dgm:prSet/>
      <dgm:spPr/>
      <dgm:t>
        <a:bodyPr/>
        <a:lstStyle/>
        <a:p>
          <a:endParaRPr lang="en-US"/>
        </a:p>
      </dgm:t>
    </dgm:pt>
    <dgm:pt modelId="{2453FBF2-E101-46D8-906B-B4DE4EB5C8E0}" type="sibTrans" cxnId="{298A27AA-EEAA-4AFA-BC43-371AA305DAF3}">
      <dgm:prSet/>
      <dgm:spPr/>
      <dgm:t>
        <a:bodyPr/>
        <a:lstStyle/>
        <a:p>
          <a:endParaRPr lang="en-US"/>
        </a:p>
      </dgm:t>
    </dgm:pt>
    <dgm:pt modelId="{E4A0AC4F-94F0-46B7-968D-95E9D309E279}" type="pres">
      <dgm:prSet presAssocID="{5915F0C1-90F1-487C-98B2-DD8CE3B2CE96}" presName="linear" presStyleCnt="0">
        <dgm:presLayoutVars>
          <dgm:animLvl val="lvl"/>
          <dgm:resizeHandles val="exact"/>
        </dgm:presLayoutVars>
      </dgm:prSet>
      <dgm:spPr/>
    </dgm:pt>
    <dgm:pt modelId="{C68E611D-5486-462A-AA76-06E0580BEB91}" type="pres">
      <dgm:prSet presAssocID="{BFB0881D-DDB0-4AC3-A8B0-3B019C7B2D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1A84DDB-607F-42B2-B186-727F765CE89A}" type="pres">
      <dgm:prSet presAssocID="{0A7E8659-B4E0-47CB-A8E5-820D5399758D}" presName="spacer" presStyleCnt="0"/>
      <dgm:spPr/>
    </dgm:pt>
    <dgm:pt modelId="{1F95D6D7-FFB5-40AC-B4D0-A4707E41F771}" type="pres">
      <dgm:prSet presAssocID="{6405F022-1B10-4575-8E33-17299B92CD4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6617142-58F4-458A-B2F4-4466A5DC4D36}" type="pres">
      <dgm:prSet presAssocID="{142465E8-8AFB-4376-B10A-7AE1EAD39032}" presName="spacer" presStyleCnt="0"/>
      <dgm:spPr/>
    </dgm:pt>
    <dgm:pt modelId="{20954818-DFEB-4E98-91B3-0685A8A91593}" type="pres">
      <dgm:prSet presAssocID="{342809B4-3F07-41E7-B76B-63F154F8CF4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5E9BEE8-E907-429B-8F26-4A98224A843F}" type="pres">
      <dgm:prSet presAssocID="{342809B4-3F07-41E7-B76B-63F154F8CF4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E755C1A-F40A-443E-BCB4-0AF7D7E7519B}" type="presOf" srcId="{6A060D3D-C207-491D-B996-1480710CFE20}" destId="{55E9BEE8-E907-429B-8F26-4A98224A843F}" srcOrd="0" destOrd="1" presId="urn:microsoft.com/office/officeart/2005/8/layout/vList2"/>
    <dgm:cxn modelId="{D869FC1C-92A2-4670-8509-AE7EF756CD7F}" srcId="{342809B4-3F07-41E7-B76B-63F154F8CF4B}" destId="{67F891FD-43A7-4A69-A9E6-439912E967D8}" srcOrd="0" destOrd="0" parTransId="{E71098D6-BAE4-44B0-ABF8-99686D492098}" sibTransId="{A077A941-5AAE-4C24-93A5-F1B67D759485}"/>
    <dgm:cxn modelId="{F8BD3833-0B2E-43EA-8D08-BAE8C4BF77C5}" srcId="{5915F0C1-90F1-487C-98B2-DD8CE3B2CE96}" destId="{BFB0881D-DDB0-4AC3-A8B0-3B019C7B2DEF}" srcOrd="0" destOrd="0" parTransId="{AECBF7ED-44C1-4AD7-9A94-8EC537076659}" sibTransId="{0A7E8659-B4E0-47CB-A8E5-820D5399758D}"/>
    <dgm:cxn modelId="{7A16CB43-12EA-4ED5-A88C-EB3638EB1744}" srcId="{342809B4-3F07-41E7-B76B-63F154F8CF4B}" destId="{6A060D3D-C207-491D-B996-1480710CFE20}" srcOrd="1" destOrd="0" parTransId="{561831B1-66D6-4D72-A79A-CCE5E64F6486}" sibTransId="{638EA9FD-BA3A-4EE9-9396-7AF29B824967}"/>
    <dgm:cxn modelId="{1774CD47-AF9E-4719-8A55-CAB7D79EF8D5}" type="presOf" srcId="{D6069FF5-827B-4BA1-8E91-D32101544A5C}" destId="{55E9BEE8-E907-429B-8F26-4A98224A843F}" srcOrd="0" destOrd="2" presId="urn:microsoft.com/office/officeart/2005/8/layout/vList2"/>
    <dgm:cxn modelId="{F2284051-6ADD-4F61-A293-4ABBC604D6A9}" type="presOf" srcId="{342809B4-3F07-41E7-B76B-63F154F8CF4B}" destId="{20954818-DFEB-4E98-91B3-0685A8A91593}" srcOrd="0" destOrd="0" presId="urn:microsoft.com/office/officeart/2005/8/layout/vList2"/>
    <dgm:cxn modelId="{4D4477A1-3FF8-469F-A6F5-7FF28AD6CD1E}" type="presOf" srcId="{6405F022-1B10-4575-8E33-17299B92CD44}" destId="{1F95D6D7-FFB5-40AC-B4D0-A4707E41F771}" srcOrd="0" destOrd="0" presId="urn:microsoft.com/office/officeart/2005/8/layout/vList2"/>
    <dgm:cxn modelId="{CAD925A5-6EDD-4018-A75B-91D4B3977C6C}" type="presOf" srcId="{078540EB-E240-4186-A6A5-B7DB8005B058}" destId="{55E9BEE8-E907-429B-8F26-4A98224A843F}" srcOrd="0" destOrd="3" presId="urn:microsoft.com/office/officeart/2005/8/layout/vList2"/>
    <dgm:cxn modelId="{298A27AA-EEAA-4AFA-BC43-371AA305DAF3}" srcId="{6A060D3D-C207-491D-B996-1480710CFE20}" destId="{078540EB-E240-4186-A6A5-B7DB8005B058}" srcOrd="1" destOrd="0" parTransId="{1749F850-50C9-4055-A4F7-4A6147D1252C}" sibTransId="{2453FBF2-E101-46D8-906B-B4DE4EB5C8E0}"/>
    <dgm:cxn modelId="{DB37EBB4-2944-4543-A273-020EBA4E0734}" srcId="{6A060D3D-C207-491D-B996-1480710CFE20}" destId="{D6069FF5-827B-4BA1-8E91-D32101544A5C}" srcOrd="0" destOrd="0" parTransId="{E35DF5C4-DE4D-4EED-908A-60D07DCB11B1}" sibTransId="{E8B2ECB0-075D-477B-AE17-08ABDF04626C}"/>
    <dgm:cxn modelId="{A296C1BB-9292-4329-AAA4-7486FC7936F1}" srcId="{5915F0C1-90F1-487C-98B2-DD8CE3B2CE96}" destId="{342809B4-3F07-41E7-B76B-63F154F8CF4B}" srcOrd="2" destOrd="0" parTransId="{D69DAADA-FB74-4764-AE29-4C1CF8315E05}" sibTransId="{56053830-8D50-42ED-A2C6-2BC6684F4CBF}"/>
    <dgm:cxn modelId="{C9B6E7DE-E6F0-4450-9A6C-1C685D2A0086}" type="presOf" srcId="{BFB0881D-DDB0-4AC3-A8B0-3B019C7B2DEF}" destId="{C68E611D-5486-462A-AA76-06E0580BEB91}" srcOrd="0" destOrd="0" presId="urn:microsoft.com/office/officeart/2005/8/layout/vList2"/>
    <dgm:cxn modelId="{3039F6E0-2730-42EB-BD80-643D04865DC8}" srcId="{5915F0C1-90F1-487C-98B2-DD8CE3B2CE96}" destId="{6405F022-1B10-4575-8E33-17299B92CD44}" srcOrd="1" destOrd="0" parTransId="{E00E14AF-E245-4186-9936-373F915173FE}" sibTransId="{142465E8-8AFB-4376-B10A-7AE1EAD39032}"/>
    <dgm:cxn modelId="{5E410EEF-C4C6-4C27-AA8F-81286C30505E}" type="presOf" srcId="{5915F0C1-90F1-487C-98B2-DD8CE3B2CE96}" destId="{E4A0AC4F-94F0-46B7-968D-95E9D309E279}" srcOrd="0" destOrd="0" presId="urn:microsoft.com/office/officeart/2005/8/layout/vList2"/>
    <dgm:cxn modelId="{CDDD72F9-8148-4FEC-9918-153134D6105C}" type="presOf" srcId="{67F891FD-43A7-4A69-A9E6-439912E967D8}" destId="{55E9BEE8-E907-429B-8F26-4A98224A843F}" srcOrd="0" destOrd="0" presId="urn:microsoft.com/office/officeart/2005/8/layout/vList2"/>
    <dgm:cxn modelId="{9E35143F-1157-48AB-912B-A4AB2235C842}" type="presParOf" srcId="{E4A0AC4F-94F0-46B7-968D-95E9D309E279}" destId="{C68E611D-5486-462A-AA76-06E0580BEB91}" srcOrd="0" destOrd="0" presId="urn:microsoft.com/office/officeart/2005/8/layout/vList2"/>
    <dgm:cxn modelId="{AD46C65A-A240-4D0E-AD87-91DFF16020CD}" type="presParOf" srcId="{E4A0AC4F-94F0-46B7-968D-95E9D309E279}" destId="{B1A84DDB-607F-42B2-B186-727F765CE89A}" srcOrd="1" destOrd="0" presId="urn:microsoft.com/office/officeart/2005/8/layout/vList2"/>
    <dgm:cxn modelId="{25B343D7-2F09-4F1F-8B75-D3DF73251F6D}" type="presParOf" srcId="{E4A0AC4F-94F0-46B7-968D-95E9D309E279}" destId="{1F95D6D7-FFB5-40AC-B4D0-A4707E41F771}" srcOrd="2" destOrd="0" presId="urn:microsoft.com/office/officeart/2005/8/layout/vList2"/>
    <dgm:cxn modelId="{45B1CA13-70D5-4436-AB53-94C83E27FA9B}" type="presParOf" srcId="{E4A0AC4F-94F0-46B7-968D-95E9D309E279}" destId="{B6617142-58F4-458A-B2F4-4466A5DC4D36}" srcOrd="3" destOrd="0" presId="urn:microsoft.com/office/officeart/2005/8/layout/vList2"/>
    <dgm:cxn modelId="{806B28C8-5831-4130-8F18-28930B902689}" type="presParOf" srcId="{E4A0AC4F-94F0-46B7-968D-95E9D309E279}" destId="{20954818-DFEB-4E98-91B3-0685A8A91593}" srcOrd="4" destOrd="0" presId="urn:microsoft.com/office/officeart/2005/8/layout/vList2"/>
    <dgm:cxn modelId="{CDBEA06E-3236-48BF-80C8-4828D80940BA}" type="presParOf" srcId="{E4A0AC4F-94F0-46B7-968D-95E9D309E279}" destId="{55E9BEE8-E907-429B-8F26-4A98224A843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AFE77-5BB6-466A-B1CD-00B060F3465D}">
      <dsp:nvSpPr>
        <dsp:cNvPr id="0" name=""/>
        <dsp:cNvSpPr/>
      </dsp:nvSpPr>
      <dsp:spPr>
        <a:xfrm>
          <a:off x="576998" y="2119"/>
          <a:ext cx="2176579" cy="130594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Pandas</a:t>
          </a:r>
        </a:p>
      </dsp:txBody>
      <dsp:txXfrm>
        <a:off x="576998" y="2119"/>
        <a:ext cx="2176579" cy="1305947"/>
      </dsp:txXfrm>
    </dsp:sp>
    <dsp:sp modelId="{90C7D7CA-C20A-4CB9-838B-5BDABCCDAA41}">
      <dsp:nvSpPr>
        <dsp:cNvPr id="0" name=""/>
        <dsp:cNvSpPr/>
      </dsp:nvSpPr>
      <dsp:spPr>
        <a:xfrm>
          <a:off x="2971236" y="2119"/>
          <a:ext cx="2176579" cy="130594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NumPy</a:t>
          </a:r>
        </a:p>
      </dsp:txBody>
      <dsp:txXfrm>
        <a:off x="2971236" y="2119"/>
        <a:ext cx="2176579" cy="1305947"/>
      </dsp:txXfrm>
    </dsp:sp>
    <dsp:sp modelId="{396A4BA9-75CB-4C48-8B61-BBA5C9CCEEA5}">
      <dsp:nvSpPr>
        <dsp:cNvPr id="0" name=""/>
        <dsp:cNvSpPr/>
      </dsp:nvSpPr>
      <dsp:spPr>
        <a:xfrm>
          <a:off x="5365474" y="2119"/>
          <a:ext cx="2176579" cy="130594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Scikit-Learn</a:t>
          </a:r>
        </a:p>
      </dsp:txBody>
      <dsp:txXfrm>
        <a:off x="5365474" y="2119"/>
        <a:ext cx="2176579" cy="1305947"/>
      </dsp:txXfrm>
    </dsp:sp>
    <dsp:sp modelId="{6ADC9FF9-1551-487A-A324-64069CF11E8F}">
      <dsp:nvSpPr>
        <dsp:cNvPr id="0" name=""/>
        <dsp:cNvSpPr/>
      </dsp:nvSpPr>
      <dsp:spPr>
        <a:xfrm>
          <a:off x="7759712" y="2119"/>
          <a:ext cx="2176579" cy="130594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TensorFlow</a:t>
          </a:r>
        </a:p>
      </dsp:txBody>
      <dsp:txXfrm>
        <a:off x="7759712" y="2119"/>
        <a:ext cx="2176579" cy="1305947"/>
      </dsp:txXfrm>
    </dsp:sp>
    <dsp:sp modelId="{D2B8D75E-D0B6-4C76-BC7B-4ACEDD2522D9}">
      <dsp:nvSpPr>
        <dsp:cNvPr id="0" name=""/>
        <dsp:cNvSpPr/>
      </dsp:nvSpPr>
      <dsp:spPr>
        <a:xfrm>
          <a:off x="576998" y="1525725"/>
          <a:ext cx="2176579" cy="130594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Keras</a:t>
          </a:r>
        </a:p>
      </dsp:txBody>
      <dsp:txXfrm>
        <a:off x="576998" y="1525725"/>
        <a:ext cx="2176579" cy="1305947"/>
      </dsp:txXfrm>
    </dsp:sp>
    <dsp:sp modelId="{58AAC496-A0D0-442F-8CA7-BDE5086A978F}">
      <dsp:nvSpPr>
        <dsp:cNvPr id="0" name=""/>
        <dsp:cNvSpPr/>
      </dsp:nvSpPr>
      <dsp:spPr>
        <a:xfrm>
          <a:off x="2971236" y="1525725"/>
          <a:ext cx="2176579" cy="130594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SciPy</a:t>
          </a:r>
        </a:p>
      </dsp:txBody>
      <dsp:txXfrm>
        <a:off x="2971236" y="1525725"/>
        <a:ext cx="2176579" cy="1305947"/>
      </dsp:txXfrm>
    </dsp:sp>
    <dsp:sp modelId="{EDBBBCEC-E481-4DF1-944C-ED1A3A6EAAE2}">
      <dsp:nvSpPr>
        <dsp:cNvPr id="0" name=""/>
        <dsp:cNvSpPr/>
      </dsp:nvSpPr>
      <dsp:spPr>
        <a:xfrm>
          <a:off x="5365474" y="1525725"/>
          <a:ext cx="2176579" cy="130594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Statsmodels</a:t>
          </a:r>
        </a:p>
      </dsp:txBody>
      <dsp:txXfrm>
        <a:off x="5365474" y="1525725"/>
        <a:ext cx="2176579" cy="1305947"/>
      </dsp:txXfrm>
    </dsp:sp>
    <dsp:sp modelId="{C9D1DD62-2378-404C-9EEB-CDA992D0592E}">
      <dsp:nvSpPr>
        <dsp:cNvPr id="0" name=""/>
        <dsp:cNvSpPr/>
      </dsp:nvSpPr>
      <dsp:spPr>
        <a:xfrm>
          <a:off x="7759712" y="1525725"/>
          <a:ext cx="2176579" cy="130594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Plotly</a:t>
          </a:r>
        </a:p>
      </dsp:txBody>
      <dsp:txXfrm>
        <a:off x="7759712" y="1525725"/>
        <a:ext cx="2176579" cy="1305947"/>
      </dsp:txXfrm>
    </dsp:sp>
    <dsp:sp modelId="{5826865B-C62B-4916-8998-AC03F2EECD0B}">
      <dsp:nvSpPr>
        <dsp:cNvPr id="0" name=""/>
        <dsp:cNvSpPr/>
      </dsp:nvSpPr>
      <dsp:spPr>
        <a:xfrm>
          <a:off x="4168355" y="3049331"/>
          <a:ext cx="2176579" cy="130594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Seaborn</a:t>
          </a:r>
        </a:p>
      </dsp:txBody>
      <dsp:txXfrm>
        <a:off x="4168355" y="3049331"/>
        <a:ext cx="2176579" cy="13059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29015-3295-41B8-8F32-82DD09752932}">
      <dsp:nvSpPr>
        <dsp:cNvPr id="0" name=""/>
        <dsp:cNvSpPr/>
      </dsp:nvSpPr>
      <dsp:spPr>
        <a:xfrm>
          <a:off x="2434" y="289019"/>
          <a:ext cx="1222593" cy="1222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437140-0225-490D-B8CF-F2E505EAD6FE}">
      <dsp:nvSpPr>
        <dsp:cNvPr id="0" name=""/>
        <dsp:cNvSpPr/>
      </dsp:nvSpPr>
      <dsp:spPr>
        <a:xfrm>
          <a:off x="2434" y="1673865"/>
          <a:ext cx="3493124" cy="523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Python Libraries: Pandas</a:t>
          </a:r>
        </a:p>
      </dsp:txBody>
      <dsp:txXfrm>
        <a:off x="2434" y="1673865"/>
        <a:ext cx="3493124" cy="523968"/>
      </dsp:txXfrm>
    </dsp:sp>
    <dsp:sp modelId="{6EA7B8E3-08B5-4328-A70B-F5536D66B508}">
      <dsp:nvSpPr>
        <dsp:cNvPr id="0" name=""/>
        <dsp:cNvSpPr/>
      </dsp:nvSpPr>
      <dsp:spPr>
        <a:xfrm>
          <a:off x="2434" y="2273300"/>
          <a:ext cx="3493124" cy="1789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Pandas is quite a game-changer when it comes to analyzing data with Python</a:t>
          </a:r>
          <a:endParaRPr lang="en-US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Works with many data sources (CSV or TSV file, SQL database, etc.) and creates a Python object with rows and columns.</a:t>
          </a:r>
          <a:endParaRPr lang="en-US" sz="1700" kern="1200" dirty="0"/>
        </a:p>
      </dsp:txBody>
      <dsp:txXfrm>
        <a:off x="2434" y="2273300"/>
        <a:ext cx="3493124" cy="1789018"/>
      </dsp:txXfrm>
    </dsp:sp>
    <dsp:sp modelId="{2F496D67-C4BA-48F0-B665-8FDA8BE7EC4B}">
      <dsp:nvSpPr>
        <dsp:cNvPr id="0" name=""/>
        <dsp:cNvSpPr/>
      </dsp:nvSpPr>
      <dsp:spPr>
        <a:xfrm>
          <a:off x="4106855" y="289019"/>
          <a:ext cx="1222593" cy="1222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21EBF-FF5A-456C-98BC-43295B45BA74}">
      <dsp:nvSpPr>
        <dsp:cNvPr id="0" name=""/>
        <dsp:cNvSpPr/>
      </dsp:nvSpPr>
      <dsp:spPr>
        <a:xfrm>
          <a:off x="4106855" y="1673865"/>
          <a:ext cx="3493124" cy="523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Python Libraries: Matplotlib</a:t>
          </a:r>
        </a:p>
      </dsp:txBody>
      <dsp:txXfrm>
        <a:off x="4106855" y="1673865"/>
        <a:ext cx="3493124" cy="523968"/>
      </dsp:txXfrm>
    </dsp:sp>
    <dsp:sp modelId="{ED223315-FA7D-4B92-A042-F44F1D87A60D}">
      <dsp:nvSpPr>
        <dsp:cNvPr id="0" name=""/>
        <dsp:cNvSpPr/>
      </dsp:nvSpPr>
      <dsp:spPr>
        <a:xfrm>
          <a:off x="4106855" y="2273300"/>
          <a:ext cx="3493124" cy="1789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It is a 2D Plotting Library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You can create: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Plots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Histograms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Bar Charts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Scatterplots, etc.</a:t>
          </a:r>
        </a:p>
      </dsp:txBody>
      <dsp:txXfrm>
        <a:off x="4106855" y="2273300"/>
        <a:ext cx="3493124" cy="17890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31279-2FFE-4CE9-834C-E38580949284}">
      <dsp:nvSpPr>
        <dsp:cNvPr id="0" name=""/>
        <dsp:cNvSpPr/>
      </dsp:nvSpPr>
      <dsp:spPr>
        <a:xfrm>
          <a:off x="0" y="161289"/>
          <a:ext cx="10515600" cy="4557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pandas for data wrangling. </a:t>
          </a:r>
        </a:p>
      </dsp:txBody>
      <dsp:txXfrm>
        <a:off x="22246" y="183535"/>
        <a:ext cx="10471108" cy="411223"/>
      </dsp:txXfrm>
    </dsp:sp>
    <dsp:sp modelId="{ACF3838B-AF43-44A4-BCFA-DB1BF16C9512}">
      <dsp:nvSpPr>
        <dsp:cNvPr id="0" name=""/>
        <dsp:cNvSpPr/>
      </dsp:nvSpPr>
      <dsp:spPr>
        <a:xfrm>
          <a:off x="0" y="671724"/>
          <a:ext cx="10515600" cy="455715"/>
        </a:xfrm>
        <a:prstGeom prst="roundRect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DataFrame is a pandas class that stores and manipulates datasets.</a:t>
          </a:r>
        </a:p>
      </dsp:txBody>
      <dsp:txXfrm>
        <a:off x="22246" y="693970"/>
        <a:ext cx="10471108" cy="411223"/>
      </dsp:txXfrm>
    </dsp:sp>
    <dsp:sp modelId="{BBC45B80-CDE7-4D2F-8145-0A3307AD473E}">
      <dsp:nvSpPr>
        <dsp:cNvPr id="0" name=""/>
        <dsp:cNvSpPr/>
      </dsp:nvSpPr>
      <dsp:spPr>
        <a:xfrm>
          <a:off x="0" y="1182159"/>
          <a:ext cx="10515600" cy="455715"/>
        </a:xfrm>
        <a:prstGeom prst="roundRect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Dataframes consist of rows and columns, representing dataset instances and features. </a:t>
          </a:r>
        </a:p>
      </dsp:txBody>
      <dsp:txXfrm>
        <a:off x="22246" y="1204405"/>
        <a:ext cx="10471108" cy="411223"/>
      </dsp:txXfrm>
    </dsp:sp>
    <dsp:sp modelId="{ED27BC98-FDA8-41F2-A599-5D6D46906193}">
      <dsp:nvSpPr>
        <dsp:cNvPr id="0" name=""/>
        <dsp:cNvSpPr/>
      </dsp:nvSpPr>
      <dsp:spPr>
        <a:xfrm>
          <a:off x="0" y="1692594"/>
          <a:ext cx="10515600" cy="455715"/>
        </a:xfrm>
        <a:prstGeom prst="roundRect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Each column has a </a:t>
          </a:r>
          <a:r>
            <a:rPr lang="en-US" sz="1900" b="1" kern="1200"/>
            <a:t>data type</a:t>
          </a:r>
          <a:r>
            <a:rPr lang="en-US" sz="1900" kern="1200"/>
            <a:t>. </a:t>
          </a:r>
        </a:p>
      </dsp:txBody>
      <dsp:txXfrm>
        <a:off x="22246" y="1714840"/>
        <a:ext cx="10471108" cy="411223"/>
      </dsp:txXfrm>
    </dsp:sp>
    <dsp:sp modelId="{9603CD35-7C8B-4042-9D4D-A4516A1181DF}">
      <dsp:nvSpPr>
        <dsp:cNvPr id="0" name=""/>
        <dsp:cNvSpPr/>
      </dsp:nvSpPr>
      <dsp:spPr>
        <a:xfrm>
          <a:off x="0" y="2203029"/>
          <a:ext cx="10515600" cy="455715"/>
        </a:xfrm>
        <a:prstGeom prst="roundRect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Rows and columns are identified by i</a:t>
          </a:r>
          <a:r>
            <a:rPr lang="en-US" sz="1900" b="1" kern="1200"/>
            <a:t>nteger or string labels</a:t>
          </a:r>
          <a:r>
            <a:rPr lang="en-US" sz="1900" kern="1200"/>
            <a:t>. </a:t>
          </a:r>
        </a:p>
      </dsp:txBody>
      <dsp:txXfrm>
        <a:off x="22246" y="2225275"/>
        <a:ext cx="10471108" cy="411223"/>
      </dsp:txXfrm>
    </dsp:sp>
    <dsp:sp modelId="{AB2B8D7C-0622-4886-971D-A7E04E75CA23}">
      <dsp:nvSpPr>
        <dsp:cNvPr id="0" name=""/>
        <dsp:cNvSpPr/>
      </dsp:nvSpPr>
      <dsp:spPr>
        <a:xfrm>
          <a:off x="0" y="2713464"/>
          <a:ext cx="10515600" cy="455715"/>
        </a:xfrm>
        <a:prstGeom prst="round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set of row labels is called the index</a:t>
          </a:r>
        </a:p>
      </dsp:txBody>
      <dsp:txXfrm>
        <a:off x="22246" y="2735710"/>
        <a:ext cx="10471108" cy="411223"/>
      </dsp:txXfrm>
    </dsp:sp>
    <dsp:sp modelId="{09E7AA99-6EBC-4F4E-A6D0-43E1FDCB1FCA}">
      <dsp:nvSpPr>
        <dsp:cNvPr id="0" name=""/>
        <dsp:cNvSpPr/>
      </dsp:nvSpPr>
      <dsp:spPr>
        <a:xfrm>
          <a:off x="0" y="3223899"/>
          <a:ext cx="10515600" cy="455715"/>
        </a:xfrm>
        <a:prstGeom prst="roundRect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set of column labels is called columns. </a:t>
          </a:r>
        </a:p>
      </dsp:txBody>
      <dsp:txXfrm>
        <a:off x="22246" y="3246145"/>
        <a:ext cx="10471108" cy="411223"/>
      </dsp:txXfrm>
    </dsp:sp>
    <dsp:sp modelId="{B2BF042C-EFA6-431A-A1B5-AB9E2101FAB0}">
      <dsp:nvSpPr>
        <dsp:cNvPr id="0" name=""/>
        <dsp:cNvSpPr/>
      </dsp:nvSpPr>
      <dsp:spPr>
        <a:xfrm>
          <a:off x="0" y="3734334"/>
          <a:ext cx="10515600" cy="45571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Usually, row labels are automatically generated integers and column labels are manually specified strings.</a:t>
          </a:r>
        </a:p>
      </dsp:txBody>
      <dsp:txXfrm>
        <a:off x="22246" y="3756580"/>
        <a:ext cx="10471108" cy="4112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AEEC1-011B-4170-BCDE-05802B592BB5}">
      <dsp:nvSpPr>
        <dsp:cNvPr id="0" name=""/>
        <dsp:cNvSpPr/>
      </dsp:nvSpPr>
      <dsp:spPr>
        <a:xfrm>
          <a:off x="2044800" y="174437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7F49A3-3C24-45A9-8851-184D9C719A40}">
      <dsp:nvSpPr>
        <dsp:cNvPr id="0" name=""/>
        <dsp:cNvSpPr/>
      </dsp:nvSpPr>
      <dsp:spPr>
        <a:xfrm>
          <a:off x="2512800" y="642437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AE138D-34FE-48D0-B48F-0335882BE293}">
      <dsp:nvSpPr>
        <dsp:cNvPr id="0" name=""/>
        <dsp:cNvSpPr/>
      </dsp:nvSpPr>
      <dsp:spPr>
        <a:xfrm>
          <a:off x="1342800" y="305443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pivot table: </a:t>
          </a:r>
          <a:r>
            <a:rPr lang="en-US" sz="1100" kern="1200"/>
            <a:t>A pivot table calculates and displays descriptive statistics after grouping based on values of two categorical features.</a:t>
          </a:r>
        </a:p>
      </dsp:txBody>
      <dsp:txXfrm>
        <a:off x="1342800" y="3054438"/>
        <a:ext cx="3600000" cy="720000"/>
      </dsp:txXfrm>
    </dsp:sp>
    <dsp:sp modelId="{358BAB83-A1B5-48FD-A898-31043E613A58}">
      <dsp:nvSpPr>
        <dsp:cNvPr id="0" name=""/>
        <dsp:cNvSpPr/>
      </dsp:nvSpPr>
      <dsp:spPr>
        <a:xfrm>
          <a:off x="6274800" y="168267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456549-1E21-42AF-9B65-64D3361E4D29}">
      <dsp:nvSpPr>
        <dsp:cNvPr id="0" name=""/>
        <dsp:cNvSpPr/>
      </dsp:nvSpPr>
      <dsp:spPr>
        <a:xfrm>
          <a:off x="6742800" y="642437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3AF873-89FB-498D-97C3-0E5C06659031}">
      <dsp:nvSpPr>
        <dsp:cNvPr id="0" name=""/>
        <dsp:cNvSpPr/>
      </dsp:nvSpPr>
      <dsp:spPr>
        <a:xfrm>
          <a:off x="5572800" y="305443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contingency table: </a:t>
          </a:r>
          <a:r>
            <a:rPr lang="en-US" sz="1100" kern="1200"/>
            <a:t>A contingency table is a special case of a pivot table in which the descriptive statistic is the number of instances in each combination of categorical features.</a:t>
          </a:r>
        </a:p>
      </dsp:txBody>
      <dsp:txXfrm>
        <a:off x="5572800" y="3054438"/>
        <a:ext cx="36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491E8-7B0E-4F77-A2D0-40323ED34F92}">
      <dsp:nvSpPr>
        <dsp:cNvPr id="0" name=""/>
        <dsp:cNvSpPr/>
      </dsp:nvSpPr>
      <dsp:spPr>
        <a:xfrm>
          <a:off x="0" y="4366"/>
          <a:ext cx="6245265" cy="9301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2803F1-EAD6-428A-BB45-FE785894349C}">
      <dsp:nvSpPr>
        <dsp:cNvPr id="0" name=""/>
        <dsp:cNvSpPr/>
      </dsp:nvSpPr>
      <dsp:spPr>
        <a:xfrm>
          <a:off x="281355" y="213639"/>
          <a:ext cx="511556" cy="5115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BD2B3-150D-4693-8481-6838239381A6}">
      <dsp:nvSpPr>
        <dsp:cNvPr id="0" name=""/>
        <dsp:cNvSpPr/>
      </dsp:nvSpPr>
      <dsp:spPr>
        <a:xfrm>
          <a:off x="1074268" y="4366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Missing data:</a:t>
          </a:r>
          <a:r>
            <a:rPr lang="en-US" sz="1700" kern="1200"/>
            <a:t> An unknown or inapplicable value (Income: NaN, None, NULL)</a:t>
          </a:r>
        </a:p>
      </dsp:txBody>
      <dsp:txXfrm>
        <a:off x="1074268" y="4366"/>
        <a:ext cx="5170996" cy="930102"/>
      </dsp:txXfrm>
    </dsp:sp>
    <dsp:sp modelId="{F7770CC4-4001-4D87-949D-908AB6804025}">
      <dsp:nvSpPr>
        <dsp:cNvPr id="0" name=""/>
        <dsp:cNvSpPr/>
      </dsp:nvSpPr>
      <dsp:spPr>
        <a:xfrm>
          <a:off x="0" y="1166994"/>
          <a:ext cx="6245265" cy="9301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23D601-3099-4253-B08A-E4B6A31925D7}">
      <dsp:nvSpPr>
        <dsp:cNvPr id="0" name=""/>
        <dsp:cNvSpPr/>
      </dsp:nvSpPr>
      <dsp:spPr>
        <a:xfrm>
          <a:off x="281355" y="1376267"/>
          <a:ext cx="511556" cy="5115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A0EDA-5E3A-4813-8FD0-3D1B1CAD51BC}">
      <dsp:nvSpPr>
        <dsp:cNvPr id="0" name=""/>
        <dsp:cNvSpPr/>
      </dsp:nvSpPr>
      <dsp:spPr>
        <a:xfrm>
          <a:off x="1074268" y="1166994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Outlier data:</a:t>
          </a:r>
          <a:r>
            <a:rPr lang="en-US" sz="1700" kern="1200"/>
            <a:t> A numeric value that is much larger or smaller than other values in the same feature (Age=1000)</a:t>
          </a:r>
        </a:p>
      </dsp:txBody>
      <dsp:txXfrm>
        <a:off x="1074268" y="1166994"/>
        <a:ext cx="5170996" cy="930102"/>
      </dsp:txXfrm>
    </dsp:sp>
    <dsp:sp modelId="{F8208BAA-512A-42CE-81F2-B11E85AC48A6}">
      <dsp:nvSpPr>
        <dsp:cNvPr id="0" name=""/>
        <dsp:cNvSpPr/>
      </dsp:nvSpPr>
      <dsp:spPr>
        <a:xfrm>
          <a:off x="0" y="2329622"/>
          <a:ext cx="6245265" cy="9301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35A4BC-727A-4646-A58C-7267A8A041A7}">
      <dsp:nvSpPr>
        <dsp:cNvPr id="0" name=""/>
        <dsp:cNvSpPr/>
      </dsp:nvSpPr>
      <dsp:spPr>
        <a:xfrm>
          <a:off x="281355" y="2538895"/>
          <a:ext cx="511556" cy="5115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7E9F6F-A7B8-4456-9A38-937A9D6AA585}">
      <dsp:nvSpPr>
        <dsp:cNvPr id="0" name=""/>
        <dsp:cNvSpPr/>
      </dsp:nvSpPr>
      <dsp:spPr>
        <a:xfrm>
          <a:off x="1074268" y="2329622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Duplicate data:</a:t>
          </a:r>
          <a:r>
            <a:rPr lang="en-US" sz="1700" kern="1200"/>
            <a:t> Duplicate data are two or more identical instances in a dataset</a:t>
          </a:r>
        </a:p>
      </dsp:txBody>
      <dsp:txXfrm>
        <a:off x="1074268" y="2329622"/>
        <a:ext cx="5170996" cy="930102"/>
      </dsp:txXfrm>
    </dsp:sp>
    <dsp:sp modelId="{A1C9602D-D09A-4A94-81D7-168B12EB22F2}">
      <dsp:nvSpPr>
        <dsp:cNvPr id="0" name=""/>
        <dsp:cNvSpPr/>
      </dsp:nvSpPr>
      <dsp:spPr>
        <a:xfrm>
          <a:off x="0" y="3492250"/>
          <a:ext cx="6245265" cy="9301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0BF6FE-A36B-4655-8493-001EAB83EC30}">
      <dsp:nvSpPr>
        <dsp:cNvPr id="0" name=""/>
        <dsp:cNvSpPr/>
      </dsp:nvSpPr>
      <dsp:spPr>
        <a:xfrm>
          <a:off x="281355" y="3701523"/>
          <a:ext cx="511556" cy="5115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D215BA-AC1F-4BAE-B9D2-9B7DFC540DF2}">
      <dsp:nvSpPr>
        <dsp:cNvPr id="0" name=""/>
        <dsp:cNvSpPr/>
      </dsp:nvSpPr>
      <dsp:spPr>
        <a:xfrm>
          <a:off x="1074268" y="3492250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Dirty data:</a:t>
          </a:r>
          <a:r>
            <a:rPr lang="en-US" sz="1700" kern="1200"/>
            <a:t> Missing, outlier, and duplicate data are collectively called dirty data</a:t>
          </a:r>
        </a:p>
      </dsp:txBody>
      <dsp:txXfrm>
        <a:off x="1074268" y="3492250"/>
        <a:ext cx="5170996" cy="930102"/>
      </dsp:txXfrm>
    </dsp:sp>
    <dsp:sp modelId="{417E1352-9D2B-4D66-8E71-EA00E9B57C38}">
      <dsp:nvSpPr>
        <dsp:cNvPr id="0" name=""/>
        <dsp:cNvSpPr/>
      </dsp:nvSpPr>
      <dsp:spPr>
        <a:xfrm>
          <a:off x="0" y="4654878"/>
          <a:ext cx="6245265" cy="93010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E4B9C0-52F9-4900-ACDF-7A3F8BC41784}">
      <dsp:nvSpPr>
        <dsp:cNvPr id="0" name=""/>
        <dsp:cNvSpPr/>
      </dsp:nvSpPr>
      <dsp:spPr>
        <a:xfrm>
          <a:off x="281355" y="4864151"/>
          <a:ext cx="511556" cy="5115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9DB03A-C43D-4D2C-995B-DAB4F006715A}">
      <dsp:nvSpPr>
        <dsp:cNvPr id="0" name=""/>
        <dsp:cNvSpPr/>
      </dsp:nvSpPr>
      <dsp:spPr>
        <a:xfrm>
          <a:off x="1074268" y="4654878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Dirty instance / dirty feature:</a:t>
          </a:r>
          <a:r>
            <a:rPr lang="en-US" sz="1700" kern="1200"/>
            <a:t> A dirty instance and a dirty feature contain dirty data</a:t>
          </a:r>
        </a:p>
      </dsp:txBody>
      <dsp:txXfrm>
        <a:off x="1074268" y="4654878"/>
        <a:ext cx="5170996" cy="9301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8E611D-5486-462A-AA76-06E0580BEB91}">
      <dsp:nvSpPr>
        <dsp:cNvPr id="0" name=""/>
        <dsp:cNvSpPr/>
      </dsp:nvSpPr>
      <dsp:spPr>
        <a:xfrm>
          <a:off x="0" y="103127"/>
          <a:ext cx="6245265" cy="9534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Random assignment!</a:t>
          </a:r>
          <a:endParaRPr lang="en-US" sz="2400" kern="1200"/>
        </a:p>
      </dsp:txBody>
      <dsp:txXfrm>
        <a:off x="46541" y="149668"/>
        <a:ext cx="6152183" cy="860321"/>
      </dsp:txXfrm>
    </dsp:sp>
    <dsp:sp modelId="{1F95D6D7-FFB5-40AC-B4D0-A4707E41F771}">
      <dsp:nvSpPr>
        <dsp:cNvPr id="0" name=""/>
        <dsp:cNvSpPr/>
      </dsp:nvSpPr>
      <dsp:spPr>
        <a:xfrm>
          <a:off x="0" y="1125651"/>
          <a:ext cx="6245265" cy="953403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Discard:</a:t>
          </a:r>
          <a:r>
            <a:rPr lang="en-US" sz="2400" kern="1200"/>
            <a:t> Delete row or column</a:t>
          </a:r>
        </a:p>
      </dsp:txBody>
      <dsp:txXfrm>
        <a:off x="46541" y="1172192"/>
        <a:ext cx="6152183" cy="860321"/>
      </dsp:txXfrm>
    </dsp:sp>
    <dsp:sp modelId="{20954818-DFEB-4E98-91B3-0685A8A91593}">
      <dsp:nvSpPr>
        <dsp:cNvPr id="0" name=""/>
        <dsp:cNvSpPr/>
      </dsp:nvSpPr>
      <dsp:spPr>
        <a:xfrm>
          <a:off x="0" y="2148175"/>
          <a:ext cx="6245265" cy="953403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Impute:</a:t>
          </a:r>
          <a:r>
            <a:rPr lang="en-US" sz="2400" kern="1200"/>
            <a:t> Replaces missing and outlier data with new and appropriate values</a:t>
          </a:r>
        </a:p>
      </dsp:txBody>
      <dsp:txXfrm>
        <a:off x="46541" y="2194716"/>
        <a:ext cx="6152183" cy="860321"/>
      </dsp:txXfrm>
    </dsp:sp>
    <dsp:sp modelId="{55E9BEE8-E907-429B-8F26-4A98224A843F}">
      <dsp:nvSpPr>
        <dsp:cNvPr id="0" name=""/>
        <dsp:cNvSpPr/>
      </dsp:nvSpPr>
      <dsp:spPr>
        <a:xfrm>
          <a:off x="0" y="3101579"/>
          <a:ext cx="6245265" cy="238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kern="1200"/>
            <a:t>Mean imputation</a:t>
          </a:r>
          <a:r>
            <a:rPr lang="en-US" sz="1900" kern="1200"/>
            <a:t> replaces missing and outlier data with the mean value excluding them from the computation of the mean.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kern="1200"/>
            <a:t>Regression imputation / Stochastic regression imputation</a:t>
          </a:r>
          <a:r>
            <a:rPr lang="en-US" sz="1900" kern="1200"/>
            <a:t> replaces missing and outlier data with a value computed from a regression model. 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dependent variable is the dirty feature and 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the independent variables are other features. </a:t>
          </a:r>
        </a:p>
      </dsp:txBody>
      <dsp:txXfrm>
        <a:off x="0" y="3101579"/>
        <a:ext cx="6245265" cy="2384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C6F6F-456E-45D5-A4E4-CD96A4949AF4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785D5-C129-4B7C-B5E2-01EDFDDCB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93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https://learn.zybooks.com/zybook/UNTADTA5340OrhanFall2023/chapter/5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785D5-C129-4B7C-B5E2-01EDFDDCBBD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5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https://learn.zybooks.com/zybook/UNTADTA5340OrhanFall2023/chapter/5/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785D5-C129-4B7C-B5E2-01EDFDDCBBD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23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https://www.ablebits.com/office-addins-blog/excel-pivot-table-tutorial/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785D5-C129-4B7C-B5E2-01EDFDDCBBD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31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https://learn.zybooks.com/zybook/UNTADTA5340OrhanFall2023/chapter/5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785D5-C129-4B7C-B5E2-01EDFDDCBBD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68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https://learn.zybooks.com/zybook/UNTADTA5340OrhanFall2023/chapter/5/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785D5-C129-4B7C-B5E2-01EDFDDCBBD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30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https://learn.zybooks.com/zybook/UNTADTA5340OrhanFall2023/chapter/5/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785D5-C129-4B7C-B5E2-01EDFDDCBBD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60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https://learn.zybooks.com/zybook/UNTADTA5340OrhanFall2023/chapter/5/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785D5-C129-4B7C-B5E2-01EDFDDCBBD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66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https://learn.zybooks.com/zybook/UNTADTA5340OrhanFall2023/chapter/5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785D5-C129-4B7C-B5E2-01EDFDDCBBD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903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https://learn.zybooks.com/zybook/UNTADTA5340OrhanFall2023/chapter/5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785D5-C129-4B7C-B5E2-01EDFDDCBBD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9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https://learn.zybooks.com/zybook/UNTADTA5340OrhanFall2023/chapter/5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785D5-C129-4B7C-B5E2-01EDFDDCBBD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06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https://learn.zybooks.com/zybook/UNTADTA5340OrhanFall2023/chapter/5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785D5-C129-4B7C-B5E2-01EDFDDCBBD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02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785D5-C129-4B7C-B5E2-01EDFDDCBBD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31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https://learn.zybooks.com/zybook/UNTADTA5340OrhanFall2023/chapter/5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785D5-C129-4B7C-B5E2-01EDFDDCBBD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79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https://learn.zybooks.com/zybook/UNTADTA5340OrhanFall2023/chapter/5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785D5-C129-4B7C-B5E2-01EDFDDCBBD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7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https://learn.zybooks.com/zybook/UNTADTA5340OrhanFall2023/chapter/5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785D5-C129-4B7C-B5E2-01EDFDDCBBD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39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785D5-C129-4B7C-B5E2-01EDFDDCBBD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53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https://www.geeksforgeeks.org/pandas-groupby/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785D5-C129-4B7C-B5E2-01EDFDDCBBD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70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https://learn.zybooks.com/zybook/UNTADTA5340OrhanFall2023/chapter/5/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785D5-C129-4B7C-B5E2-01EDFDDCBBD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75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0737-E8C1-9326-2253-BF65CFAC7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67B04B-5702-98B3-6838-4E081DA02A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A5F26-13E2-52AA-ACC9-72110198A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7382-F97E-4E75-B0FB-C3F3CA7210C0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C60C3-5A92-E9FF-9A4A-43766F263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1B3F3-AF21-DEE5-7EB0-556510F87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2A6-5446-4552-BB32-AB19AB2F8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67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044B4-6093-F7CB-94CD-30345D021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620B10-E54B-BA3C-F35D-B5DE92345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849A8-9D56-CB67-0238-473A5241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7382-F97E-4E75-B0FB-C3F3CA7210C0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A8409-DE51-C975-B32F-67DC31A16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F28E5-77AF-1967-5FA9-46CBD71D1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2A6-5446-4552-BB32-AB19AB2F8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67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F37842-B864-47A5-6459-872E223803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C96FE1-F5BF-666C-3C5D-8C0946D7AF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F9138-9B26-5B41-4D7B-BA629BA4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7382-F97E-4E75-B0FB-C3F3CA7210C0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E0B3C-F1A5-A8A1-9644-FC27BC08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5E4C7-F7BF-A716-7A52-183E90CA6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2A6-5446-4552-BB32-AB19AB2F8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9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EC921-B5F1-24C5-4B9B-D4B8D3B1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23A69-5435-4327-A335-3ACACE5BE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B2969-C784-EBA1-3B4A-4F2E60476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7382-F97E-4E75-B0FB-C3F3CA7210C0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0EB0D-ED75-8FDC-3E7E-FC9EA6A9F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3C504-3F63-086A-7B81-7F50160DB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2A6-5446-4552-BB32-AB19AB2F8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01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C47C-D721-0127-FA93-D592920C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0A582-1949-6944-DC3E-0793132B1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1A980-4654-1777-CC36-930BBCBE0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7382-F97E-4E75-B0FB-C3F3CA7210C0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B58A4-2A33-5964-FC1B-3DCEAB29C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124DA-F2AF-FEAB-7411-90D84FD2B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2A6-5446-4552-BB32-AB19AB2F8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6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D1303-2551-19AB-5216-8D7F82E51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38686-1259-D984-50ED-4FEF698EED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DFF2D2-6EC2-108E-6C6D-6DF209A5C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77474-7C41-6B1B-D975-7BB1357EB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7382-F97E-4E75-B0FB-C3F3CA7210C0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D2B86-20D3-51B5-B5C3-A5450087C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BE2E5-2C78-F88C-33EF-C2E97730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2A6-5446-4552-BB32-AB19AB2F8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72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465A-5EF0-FB31-4C4C-5C8EE2F8D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4ACD0-83E6-1B86-3CC7-40F2B57AE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E1A81-B426-FE8C-A2CC-C780C82CD1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E9B38-27FB-0DCF-0316-69AD5FC1DA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DFAA36-F807-79EA-7C77-871396777C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1EC0B6-8799-1AB5-E763-691241510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7382-F97E-4E75-B0FB-C3F3CA7210C0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11CE81-DE18-6652-494D-AE8457B32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C274C-9F15-E474-9E3C-3DDCC4D31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2A6-5446-4552-BB32-AB19AB2F8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39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CA536-B03A-0383-0F71-1AA34D67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E2A139-2EBE-CA57-263D-D15914ED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7382-F97E-4E75-B0FB-C3F3CA7210C0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08030-232D-538D-36CB-60CBB5406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397AF-A4D3-36AE-4986-04753CD6B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2A6-5446-4552-BB32-AB19AB2F8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01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EC024A-900C-B984-B571-2BDB94814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7382-F97E-4E75-B0FB-C3F3CA7210C0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7531E5-020D-6464-DFEF-FD39F6F38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D04DF-2420-9917-15F7-DAC85188A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2A6-5446-4552-BB32-AB19AB2F8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02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724A0-7AE7-4BA2-3A31-9E50A4E3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451F6-4D53-0ED5-30C2-87095F5B0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8A8FA-91DF-5508-E1D8-30175DE44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9794A-85BF-0778-3CBA-06062E903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7382-F97E-4E75-B0FB-C3F3CA7210C0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2BBAD-97F0-1684-ED6C-3BFE0725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9F4F3-52B2-26BA-FE72-84C299485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2A6-5446-4552-BB32-AB19AB2F8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89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2FCD2-DFFA-D6AA-7C5A-7BA96EDE2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D60B94-B2D3-1488-E9A2-79E563E6B7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CCD38-2668-07E4-A539-A02EB14496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8583E-170D-07AC-5544-CF07B67CA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7382-F97E-4E75-B0FB-C3F3CA7210C0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7C3FB-59B4-4605-2A82-15FDA24A7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7101B3-6400-4489-A148-897A5202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2A6-5446-4552-BB32-AB19AB2F8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90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5A717B-7293-A74F-3E0A-2DC58313B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7C594-10A4-1399-699E-B2DD9B064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F9A75-6629-714E-0C6B-DAA2F8453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A7382-F97E-4E75-B0FB-C3F3CA7210C0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073B0-0364-5916-3215-6BEA323B1B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CEEAC-CC59-7820-3EE7-BFCA67CBF4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552A6-5446-4552-BB32-AB19AB2F8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4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scikit-learn/scikit-lear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smodels.org/stable/index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das-dev/panda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ndas.pydata.org/Pandas_Cheat_Sheet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Vibrant multicolour checkered floor design">
            <a:extLst>
              <a:ext uri="{FF2B5EF4-FFF2-40B4-BE49-F238E27FC236}">
                <a16:creationId xmlns:a16="http://schemas.microsoft.com/office/drawing/2014/main" id="{7AEF7115-FBB8-3B27-8442-9EE9417CD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666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FD481F-EE36-4AB7-066F-E804AF231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1122363"/>
            <a:ext cx="9795637" cy="2220775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DATA Quality</a:t>
            </a:r>
            <a:br>
              <a:rPr lang="en-US" sz="4800">
                <a:solidFill>
                  <a:srgbClr val="FFFFFF"/>
                </a:solidFill>
              </a:rPr>
            </a:br>
            <a:r>
              <a:rPr lang="en-US" sz="4800">
                <a:solidFill>
                  <a:srgbClr val="FFFFFF"/>
                </a:solidFill>
              </a:rPr>
              <a:t>EDA</a:t>
            </a:r>
            <a:br>
              <a:rPr lang="en-US" sz="4800">
                <a:solidFill>
                  <a:srgbClr val="FFFFFF"/>
                </a:solidFill>
              </a:rPr>
            </a:br>
            <a:r>
              <a:rPr lang="en-US" sz="4800">
                <a:solidFill>
                  <a:srgbClr val="FFFFFF"/>
                </a:solidFill>
              </a:rPr>
              <a:t>DATA Wrangling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BD6AB5-E8B5-8D5D-BC2F-A550A3304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181" y="3514853"/>
            <a:ext cx="9795637" cy="205704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Discovery and Learning with Big Data/Data Discovery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24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48E2-B355-65BC-5A9E-AEDD7A198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2"/>
            <a:ext cx="5219307" cy="933500"/>
          </a:xfrm>
        </p:spPr>
        <p:txBody>
          <a:bodyPr anchor="b">
            <a:normAutofit/>
          </a:bodyPr>
          <a:lstStyle/>
          <a:p>
            <a:r>
              <a:rPr lang="en-US" sz="3200" dirty="0" err="1"/>
              <a:t>Numpy</a:t>
            </a:r>
            <a:r>
              <a:rPr lang="en-US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5B6D2-AA75-E396-A38C-B079D1C04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62" y="2198497"/>
            <a:ext cx="5398882" cy="4273463"/>
          </a:xfrm>
        </p:spPr>
        <p:txBody>
          <a:bodyPr anchor="t">
            <a:normAutofit fontScale="77500" lnSpcReduction="20000"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NumPy</a:t>
            </a:r>
            <a:r>
              <a:rPr lang="en-US" sz="2800" dirty="0"/>
              <a:t> can be used to </a:t>
            </a:r>
            <a:r>
              <a:rPr lang="en-US" sz="2800" dirty="0">
                <a:solidFill>
                  <a:srgbClr val="00B050"/>
                </a:solidFill>
              </a:rPr>
              <a:t>perform a wide variety of mathematical operations on arrays</a:t>
            </a:r>
            <a:r>
              <a:rPr lang="en-US" sz="2800" dirty="0"/>
              <a:t>. </a:t>
            </a:r>
          </a:p>
          <a:p>
            <a:r>
              <a:rPr lang="en-US" sz="2800" dirty="0"/>
              <a:t>It adds powerful data structures to Python that guarantee </a:t>
            </a:r>
            <a:r>
              <a:rPr lang="en-US" sz="2800" dirty="0">
                <a:solidFill>
                  <a:srgbClr val="00B050"/>
                </a:solidFill>
              </a:rPr>
              <a:t>efficient calculations with arrays and matrices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00B050"/>
                </a:solidFill>
              </a:rPr>
              <a:t>it supplies an enormous library of high-level mathematical functions</a:t>
            </a:r>
            <a:r>
              <a:rPr lang="en-US" sz="2800" dirty="0"/>
              <a:t>.</a:t>
            </a:r>
          </a:p>
          <a:p>
            <a:r>
              <a:rPr lang="en-US" sz="2800" dirty="0"/>
              <a:t>Using NumPy, a developer can perform: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Mathematical and logical operations on arrays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Fourier transforms and routines for shape manipulation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Operations related to </a:t>
            </a:r>
            <a:r>
              <a:rPr lang="en-US" dirty="0">
                <a:solidFill>
                  <a:srgbClr val="00B0F0"/>
                </a:solidFill>
              </a:rPr>
              <a:t>linear algebra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NumPy has </a:t>
            </a:r>
            <a:r>
              <a:rPr lang="en-US" dirty="0">
                <a:solidFill>
                  <a:srgbClr val="00B0F0"/>
                </a:solidFill>
              </a:rPr>
              <a:t>built-in functions </a:t>
            </a:r>
            <a:r>
              <a:rPr lang="en-US" dirty="0"/>
              <a:t>for linear algebra and random number generation.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92234-F130-12F4-ADEB-253F0377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019" y="1292268"/>
            <a:ext cx="4273463" cy="427346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4A2A4D-19EF-3552-F383-6AD9587C8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208F0F-2734-3945-8FD0-EEB19CF41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2CFF5D9-43B9-9D58-6F3F-25041716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7981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FB572-F3ED-2AB3-3C67-47E16B46C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265"/>
            <a:ext cx="5791199" cy="1401183"/>
          </a:xfrm>
        </p:spPr>
        <p:txBody>
          <a:bodyPr anchor="t">
            <a:normAutofit/>
          </a:bodyPr>
          <a:lstStyle/>
          <a:p>
            <a:r>
              <a:rPr lang="en-US" sz="3200"/>
              <a:t> scikit-learn</a:t>
            </a:r>
          </a:p>
        </p:txBody>
      </p:sp>
      <p:cxnSp>
        <p:nvCxnSpPr>
          <p:cNvPr id="13" name="Straight Connector 8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DDF65-5330-2DEC-B6F6-BEE85FBA1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514" y="2018923"/>
            <a:ext cx="6127685" cy="4771175"/>
          </a:xfrm>
        </p:spPr>
        <p:txBody>
          <a:bodyPr>
            <a:normAutofit/>
          </a:bodyPr>
          <a:lstStyle/>
          <a:p>
            <a:r>
              <a:rPr lang="en-US" sz="1600" dirty="0"/>
              <a:t>Easy to use and efficient tools for </a:t>
            </a:r>
            <a:r>
              <a:rPr lang="en-US" sz="1600" dirty="0">
                <a:solidFill>
                  <a:srgbClr val="00B050"/>
                </a:solidFill>
              </a:rPr>
              <a:t>machine learning and statistical modeling</a:t>
            </a:r>
          </a:p>
          <a:p>
            <a:r>
              <a:rPr lang="en-US" sz="1600" dirty="0">
                <a:solidFill>
                  <a:srgbClr val="00B050"/>
                </a:solidFill>
              </a:rPr>
              <a:t>Open source</a:t>
            </a:r>
          </a:p>
          <a:p>
            <a:r>
              <a:rPr lang="en-US" sz="1600" dirty="0"/>
              <a:t>Provides a </a:t>
            </a:r>
            <a:r>
              <a:rPr lang="en-US" sz="1600" dirty="0">
                <a:solidFill>
                  <a:srgbClr val="00B050"/>
                </a:solidFill>
              </a:rPr>
              <a:t>range of supervised and unsupervised learning algorithms</a:t>
            </a:r>
          </a:p>
          <a:p>
            <a:r>
              <a:rPr lang="en-US" sz="1600" dirty="0"/>
              <a:t>Built upon NumPy, SciPy, and Matplotlib.</a:t>
            </a:r>
          </a:p>
          <a:p>
            <a:r>
              <a:rPr lang="en-US" sz="1600" dirty="0"/>
              <a:t>Developed in 2007 by David </a:t>
            </a:r>
            <a:r>
              <a:rPr lang="en-US" sz="1600" dirty="0" err="1"/>
              <a:t>Cournapea</a:t>
            </a:r>
            <a:endParaRPr lang="en-US" sz="1600" dirty="0"/>
          </a:p>
          <a:p>
            <a:r>
              <a:rPr lang="en-US" sz="1600" dirty="0"/>
              <a:t>Also known as </a:t>
            </a:r>
            <a:r>
              <a:rPr lang="en-US" sz="1600" dirty="0" err="1">
                <a:solidFill>
                  <a:srgbClr val="FF0000"/>
                </a:solidFill>
              </a:rPr>
              <a:t>sklearn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/>
              <a:t>Library preinstalled on Anaconda</a:t>
            </a:r>
          </a:p>
          <a:p>
            <a:r>
              <a:rPr lang="en-US" sz="1600" dirty="0"/>
              <a:t>You can load it manually from </a:t>
            </a:r>
            <a:r>
              <a:rPr lang="en-US" sz="1600" dirty="0" err="1"/>
              <a:t>github</a:t>
            </a:r>
            <a:endParaRPr lang="en-US" sz="1600" dirty="0"/>
          </a:p>
          <a:p>
            <a:pPr marL="0" indent="0" algn="ctr">
              <a:buNone/>
            </a:pPr>
            <a:r>
              <a:rPr lang="en-US" sz="1600" dirty="0">
                <a:hlinkClick r:id="rId2"/>
              </a:rPr>
              <a:t>https://github.com/scikit-learn/scikit-learn</a:t>
            </a:r>
            <a:r>
              <a:rPr lang="en-US" sz="1600" dirty="0"/>
              <a:t> </a:t>
            </a:r>
          </a:p>
          <a:p>
            <a:r>
              <a:rPr lang="en-US" sz="1600" dirty="0"/>
              <a:t>Importing packages or modules from scikit learn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>
                <a:solidFill>
                  <a:srgbClr val="00B050"/>
                </a:solidFill>
              </a:rPr>
              <a:t>from </a:t>
            </a:r>
            <a:r>
              <a:rPr lang="en-US" sz="1600" dirty="0" err="1">
                <a:solidFill>
                  <a:srgbClr val="00B050"/>
                </a:solidFill>
              </a:rPr>
              <a:t>sklearn</a:t>
            </a:r>
            <a:r>
              <a:rPr lang="en-US" sz="1600" dirty="0">
                <a:solidFill>
                  <a:srgbClr val="00B050"/>
                </a:solidFill>
              </a:rPr>
              <a:t> import </a:t>
            </a:r>
            <a:r>
              <a:rPr lang="en-US" sz="1600" dirty="0" err="1">
                <a:solidFill>
                  <a:srgbClr val="00B050"/>
                </a:solidFill>
              </a:rPr>
              <a:t>svm</a:t>
            </a:r>
            <a:r>
              <a:rPr lang="en-US" sz="1600" dirty="0"/>
              <a:t> (support vector classification)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>
                <a:solidFill>
                  <a:srgbClr val="00B050"/>
                </a:solidFill>
              </a:rPr>
              <a:t>from </a:t>
            </a:r>
            <a:r>
              <a:rPr lang="en-US" sz="1600" dirty="0" err="1">
                <a:solidFill>
                  <a:srgbClr val="00B050"/>
                </a:solidFill>
              </a:rPr>
              <a:t>sklearn</a:t>
            </a:r>
            <a:r>
              <a:rPr lang="en-US" sz="1600" dirty="0">
                <a:solidFill>
                  <a:srgbClr val="00B050"/>
                </a:solidFill>
              </a:rPr>
              <a:t> import tree </a:t>
            </a:r>
            <a:r>
              <a:rPr lang="en-US" sz="1600" dirty="0"/>
              <a:t>(Decision trees)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DF8BC164-E230-753F-2C7E-B4EE7BA7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8086" y="0"/>
            <a:ext cx="480391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7A846-5545-3457-A4F6-E90B0576A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191" y="2544834"/>
            <a:ext cx="3452192" cy="176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60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B4A1E-14CF-80B9-A1A2-B008D71C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114964" cy="633253"/>
          </a:xfrm>
        </p:spPr>
        <p:txBody>
          <a:bodyPr>
            <a:normAutofit fontScale="90000"/>
          </a:bodyPr>
          <a:lstStyle/>
          <a:p>
            <a:r>
              <a:rPr lang="en-US" dirty="0"/>
              <a:t> scikit-learn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7EBE0-91F8-DB64-2C08-D7D1BBE0B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5002" y="158425"/>
            <a:ext cx="2835749" cy="1246938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Classification </a:t>
            </a:r>
          </a:p>
          <a:p>
            <a:r>
              <a:rPr lang="en-US" sz="1800" dirty="0"/>
              <a:t>Regression</a:t>
            </a:r>
          </a:p>
          <a:p>
            <a:r>
              <a:rPr lang="en-US" sz="1800" dirty="0"/>
              <a:t>Clustering	</a:t>
            </a:r>
          </a:p>
          <a:p>
            <a:r>
              <a:rPr lang="en-US" sz="1800" dirty="0"/>
              <a:t>Dimensionality Reduction</a:t>
            </a:r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DC3593-E8EE-7272-CB2F-504AB946F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96" y="2016282"/>
            <a:ext cx="10997612" cy="447659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7E473F1-27D0-E19A-4674-EA6CA4A03B16}"/>
              </a:ext>
            </a:extLst>
          </p:cNvPr>
          <p:cNvSpPr txBox="1">
            <a:spLocks/>
          </p:cNvSpPr>
          <p:nvPr/>
        </p:nvSpPr>
        <p:spPr>
          <a:xfrm>
            <a:off x="8829296" y="119113"/>
            <a:ext cx="2835749" cy="1325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Model selection	</a:t>
            </a:r>
          </a:p>
          <a:p>
            <a:r>
              <a:rPr lang="en-US" sz="1800" dirty="0"/>
              <a:t>Preprocessing</a:t>
            </a:r>
          </a:p>
          <a:p>
            <a:r>
              <a:rPr lang="en-US" sz="1800" dirty="0"/>
              <a:t>Feature extraction</a:t>
            </a:r>
          </a:p>
          <a:p>
            <a:r>
              <a:rPr lang="en-US" sz="1800" dirty="0"/>
              <a:t>Feature selection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75416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3662B-87CE-9962-F712-347CCB282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41" y="205742"/>
            <a:ext cx="4355265" cy="670950"/>
          </a:xfrm>
        </p:spPr>
        <p:txBody>
          <a:bodyPr anchor="b">
            <a:normAutofit/>
          </a:bodyPr>
          <a:lstStyle/>
          <a:p>
            <a:r>
              <a:rPr lang="en-US" sz="3200" dirty="0"/>
              <a:t>SciPy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53513-D6A1-577C-1885-E63253D2A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50" y="1702051"/>
            <a:ext cx="4725908" cy="4950207"/>
          </a:xfrm>
        </p:spPr>
        <p:txBody>
          <a:bodyPr anchor="t">
            <a:normAutofit/>
          </a:bodyPr>
          <a:lstStyle/>
          <a:p>
            <a:r>
              <a:rPr lang="en-US" sz="2000" dirty="0"/>
              <a:t>Includes fundamental algorithms, </a:t>
            </a:r>
            <a:r>
              <a:rPr lang="en-US" sz="2000" dirty="0">
                <a:solidFill>
                  <a:srgbClr val="00B0F0"/>
                </a:solidFill>
              </a:rPr>
              <a:t>see scipy.org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SciPy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provides algorithms for optimization, integration, interpolation, eigenvalue problems, algebraic equations, differential equations, statistics and many other classes of problems</a:t>
            </a:r>
            <a:r>
              <a:rPr lang="en-US" sz="2000" dirty="0"/>
              <a:t>.</a:t>
            </a:r>
          </a:p>
          <a:p>
            <a:r>
              <a:rPr lang="en-US" sz="2000" dirty="0"/>
              <a:t>Foundational to scikit-learn and NumPy</a:t>
            </a:r>
          </a:p>
          <a:p>
            <a:r>
              <a:rPr lang="en-US" sz="2000" dirty="0">
                <a:solidFill>
                  <a:srgbClr val="00B050"/>
                </a:solidFill>
              </a:rPr>
              <a:t>Open-source</a:t>
            </a:r>
          </a:p>
          <a:p>
            <a:r>
              <a:rPr lang="en-US" sz="2000" dirty="0"/>
              <a:t>Easy to use</a:t>
            </a:r>
          </a:p>
          <a:p>
            <a:r>
              <a:rPr lang="en-US" sz="2000" dirty="0"/>
              <a:t>Developed by Eric Jones, </a:t>
            </a:r>
            <a:r>
              <a:rPr lang="en-US" sz="2000" dirty="0" err="1"/>
              <a:t>Pearu</a:t>
            </a:r>
            <a:r>
              <a:rPr lang="en-US" sz="2000" dirty="0"/>
              <a:t> Peterson, and Travis Oliphant in 2001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F13F3-1C58-AB0B-9B50-6244E91E0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5" r="9220"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06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414E2-1B05-72D0-57EE-DE510BB5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598" y="1138036"/>
            <a:ext cx="559820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Statsmodels</a:t>
            </a:r>
          </a:p>
        </p:txBody>
      </p:sp>
      <p:pic>
        <p:nvPicPr>
          <p:cNvPr id="4" name="Picture 3" descr="A black and blue dot with a curved line&#10;&#10;Description automatically generated">
            <a:extLst>
              <a:ext uri="{FF2B5EF4-FFF2-40B4-BE49-F238E27FC236}">
                <a16:creationId xmlns:a16="http://schemas.microsoft.com/office/drawing/2014/main" id="{3577B186-4272-78C1-0046-359B9A650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22" y="1562768"/>
            <a:ext cx="4365438" cy="387161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8738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7B81D-DAAD-BEF5-713A-B7605CDBA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1778" y="1846907"/>
            <a:ext cx="6040978" cy="4920162"/>
          </a:xfrm>
        </p:spPr>
        <p:txBody>
          <a:bodyPr>
            <a:normAutofit/>
          </a:bodyPr>
          <a:lstStyle/>
          <a:p>
            <a:r>
              <a:rPr lang="en-US" sz="2400" dirty="0"/>
              <a:t>Provides </a:t>
            </a:r>
            <a:r>
              <a:rPr lang="en-US" sz="2400" dirty="0">
                <a:solidFill>
                  <a:srgbClr val="00B050"/>
                </a:solidFill>
              </a:rPr>
              <a:t>classes and functions for estimating statistical models</a:t>
            </a:r>
          </a:p>
          <a:p>
            <a:r>
              <a:rPr lang="en-US" sz="2400" dirty="0"/>
              <a:t>Good for </a:t>
            </a:r>
            <a:r>
              <a:rPr lang="en-US" sz="2400" dirty="0">
                <a:solidFill>
                  <a:srgbClr val="00B050"/>
                </a:solidFill>
              </a:rPr>
              <a:t>conducting statistical tests</a:t>
            </a:r>
          </a:p>
          <a:p>
            <a:r>
              <a:rPr lang="en-US" sz="2400" dirty="0">
                <a:solidFill>
                  <a:srgbClr val="00B0F0"/>
                </a:solidFill>
              </a:rPr>
              <a:t>Excellent for statistical data exploration</a:t>
            </a:r>
          </a:p>
          <a:p>
            <a:r>
              <a:rPr lang="en-US" sz="2000" dirty="0"/>
              <a:t>From </a:t>
            </a:r>
            <a:r>
              <a:rPr lang="en-US" sz="2000" dirty="0">
                <a:hlinkClick r:id="rId3"/>
              </a:rPr>
              <a:t>https://www.statsmodels.org/stable/index.html</a:t>
            </a:r>
            <a:r>
              <a:rPr lang="en-US" sz="2000" dirty="0"/>
              <a:t> </a:t>
            </a:r>
          </a:p>
          <a:p>
            <a:r>
              <a:rPr lang="en-US" dirty="0"/>
              <a:t>“</a:t>
            </a:r>
            <a:r>
              <a:rPr lang="en-US" dirty="0" err="1">
                <a:solidFill>
                  <a:srgbClr val="C00000"/>
                </a:solidFill>
              </a:rPr>
              <a:t>statsmodels</a:t>
            </a:r>
            <a:r>
              <a:rPr lang="en-US" dirty="0"/>
              <a:t> is a Python module that provides classes and functions for the estimation of many different statistical models, as well as for conducting statistical tests, and statistical data exploration.”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823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78C9B-C3B9-8DA3-BE08-76D2F5FA8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9978" y="741391"/>
            <a:ext cx="3369234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Data Visualization 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C2B3E-0755-2A17-6638-AD4BA8100A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0" r="902" b="1"/>
          <a:stretch/>
        </p:blipFill>
        <p:spPr>
          <a:xfrm>
            <a:off x="20" y="10"/>
            <a:ext cx="7390243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79677" y="2347416"/>
            <a:ext cx="1630908" cy="7390262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1919061" y="1919060"/>
            <a:ext cx="6854280" cy="30161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61657" y="4425055"/>
            <a:ext cx="2928605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1A43E-0D00-BCE0-6B02-42CF85905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978" y="3362037"/>
            <a:ext cx="3369234" cy="3463636"/>
          </a:xfrm>
        </p:spPr>
        <p:txBody>
          <a:bodyPr anchor="t">
            <a:norm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Matplotlib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Seaborn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Plotly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888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768FD5-DD7A-43C7-8DEA-1F5DB3CB5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87E80-2618-78BF-094A-F4821E32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746" y="3703975"/>
            <a:ext cx="4337858" cy="2398713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matplotlib</a:t>
            </a:r>
          </a:p>
        </p:txBody>
      </p:sp>
      <p:pic>
        <p:nvPicPr>
          <p:cNvPr id="4" name="Picture 3" descr="A logo with a circular object in the middle&#10;&#10;Description automatically generated with medium confidence">
            <a:extLst>
              <a:ext uri="{FF2B5EF4-FFF2-40B4-BE49-F238E27FC236}">
                <a16:creationId xmlns:a16="http://schemas.microsoft.com/office/drawing/2014/main" id="{C8892EFD-5BCF-3D9F-9DFF-9B5456B56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" r="322" b="-2"/>
          <a:stretch/>
        </p:blipFill>
        <p:spPr>
          <a:xfrm>
            <a:off x="2" y="10"/>
            <a:ext cx="12191999" cy="3154014"/>
          </a:xfrm>
          <a:custGeom>
            <a:avLst/>
            <a:gdLst/>
            <a:ahLst/>
            <a:cxnLst/>
            <a:rect l="l" t="t" r="r" b="b"/>
            <a:pathLst>
              <a:path w="12191999" h="3428999">
                <a:moveTo>
                  <a:pt x="0" y="0"/>
                </a:moveTo>
                <a:lnTo>
                  <a:pt x="12191999" y="0"/>
                </a:lnTo>
                <a:lnTo>
                  <a:pt x="12191999" y="920893"/>
                </a:lnTo>
                <a:lnTo>
                  <a:pt x="12191999" y="1514929"/>
                </a:lnTo>
                <a:lnTo>
                  <a:pt x="12191999" y="3130902"/>
                </a:lnTo>
                <a:lnTo>
                  <a:pt x="12188051" y="3131476"/>
                </a:lnTo>
                <a:cubicBezTo>
                  <a:pt x="12153000" y="3135813"/>
                  <a:pt x="12133655" y="3136025"/>
                  <a:pt x="12112012" y="3138906"/>
                </a:cubicBezTo>
                <a:cubicBezTo>
                  <a:pt x="12076970" y="3145595"/>
                  <a:pt x="12039899" y="3160769"/>
                  <a:pt x="12018752" y="3165642"/>
                </a:cubicBezTo>
                <a:lnTo>
                  <a:pt x="11985122" y="3168147"/>
                </a:lnTo>
                <a:lnTo>
                  <a:pt x="11986344" y="3172878"/>
                </a:lnTo>
                <a:lnTo>
                  <a:pt x="11973852" y="3173226"/>
                </a:lnTo>
                <a:lnTo>
                  <a:pt x="11945968" y="3173341"/>
                </a:lnTo>
                <a:cubicBezTo>
                  <a:pt x="11928568" y="3174057"/>
                  <a:pt x="11880184" y="3172923"/>
                  <a:pt x="11862470" y="3174654"/>
                </a:cubicBezTo>
                <a:cubicBezTo>
                  <a:pt x="11857360" y="3179700"/>
                  <a:pt x="11849473" y="3182451"/>
                  <a:pt x="11839688" y="3183726"/>
                </a:cubicBezTo>
                <a:lnTo>
                  <a:pt x="11818138" y="3183868"/>
                </a:lnTo>
                <a:lnTo>
                  <a:pt x="11693161" y="3196027"/>
                </a:lnTo>
                <a:lnTo>
                  <a:pt x="11675978" y="3196936"/>
                </a:lnTo>
                <a:lnTo>
                  <a:pt x="11666672" y="3201013"/>
                </a:lnTo>
                <a:cubicBezTo>
                  <a:pt x="11659568" y="3201827"/>
                  <a:pt x="11639160" y="3201301"/>
                  <a:pt x="11633348" y="3201823"/>
                </a:cubicBezTo>
                <a:lnTo>
                  <a:pt x="11631806" y="3204144"/>
                </a:lnTo>
                <a:cubicBezTo>
                  <a:pt x="11613292" y="3207852"/>
                  <a:pt x="11543654" y="3220200"/>
                  <a:pt x="11522270" y="3224070"/>
                </a:cubicBezTo>
                <a:cubicBezTo>
                  <a:pt x="11517998" y="3220503"/>
                  <a:pt x="11508432" y="3226137"/>
                  <a:pt x="11503503" y="3227361"/>
                </a:cubicBezTo>
                <a:cubicBezTo>
                  <a:pt x="11502740" y="3224959"/>
                  <a:pt x="11490808" y="3224226"/>
                  <a:pt x="11487288" y="3226364"/>
                </a:cubicBezTo>
                <a:cubicBezTo>
                  <a:pt x="11403406" y="3238085"/>
                  <a:pt x="11445394" y="3213864"/>
                  <a:pt x="11397514" y="3229209"/>
                </a:cubicBezTo>
                <a:cubicBezTo>
                  <a:pt x="11389044" y="3230225"/>
                  <a:pt x="11382180" y="3229256"/>
                  <a:pt x="11376160" y="3227461"/>
                </a:cubicBezTo>
                <a:lnTo>
                  <a:pt x="11367180" y="3223774"/>
                </a:lnTo>
                <a:lnTo>
                  <a:pt x="11332420" y="3230742"/>
                </a:lnTo>
                <a:cubicBezTo>
                  <a:pt x="11315298" y="3233171"/>
                  <a:pt x="11297277" y="3234781"/>
                  <a:pt x="11278786" y="3235517"/>
                </a:cubicBezTo>
                <a:cubicBezTo>
                  <a:pt x="11274637" y="3230607"/>
                  <a:pt x="11260123" y="3237582"/>
                  <a:pt x="11253295" y="3238964"/>
                </a:cubicBezTo>
                <a:cubicBezTo>
                  <a:pt x="11253224" y="3235757"/>
                  <a:pt x="11238096" y="3234220"/>
                  <a:pt x="11232727" y="3236871"/>
                </a:cubicBezTo>
                <a:cubicBezTo>
                  <a:pt x="11119903" y="3248332"/>
                  <a:pt x="11183388" y="3218382"/>
                  <a:pt x="11115682" y="3236341"/>
                </a:cubicBezTo>
                <a:cubicBezTo>
                  <a:pt x="11104356" y="3237278"/>
                  <a:pt x="11095858" y="3235671"/>
                  <a:pt x="11088768" y="3233017"/>
                </a:cubicBezTo>
                <a:lnTo>
                  <a:pt x="11076012" y="3226390"/>
                </a:lnTo>
                <a:lnTo>
                  <a:pt x="11066016" y="3228753"/>
                </a:lnTo>
                <a:cubicBezTo>
                  <a:pt x="11028292" y="3228939"/>
                  <a:pt x="11017169" y="3222147"/>
                  <a:pt x="10995221" y="3228989"/>
                </a:cubicBezTo>
                <a:cubicBezTo>
                  <a:pt x="10962786" y="3214768"/>
                  <a:pt x="10973708" y="3227571"/>
                  <a:pt x="10949038" y="3229747"/>
                </a:cubicBezTo>
                <a:cubicBezTo>
                  <a:pt x="10929576" y="3232582"/>
                  <a:pt x="10965306" y="3238039"/>
                  <a:pt x="10946231" y="3238844"/>
                </a:cubicBezTo>
                <a:cubicBezTo>
                  <a:pt x="10925596" y="3235173"/>
                  <a:pt x="10926566" y="3246575"/>
                  <a:pt x="10905107" y="3242085"/>
                </a:cubicBezTo>
                <a:cubicBezTo>
                  <a:pt x="10910320" y="3233495"/>
                  <a:pt x="10862761" y="3243750"/>
                  <a:pt x="10861282" y="3236246"/>
                </a:cubicBezTo>
                <a:cubicBezTo>
                  <a:pt x="10843055" y="3246977"/>
                  <a:pt x="10833897" y="3233757"/>
                  <a:pt x="10809627" y="3237064"/>
                </a:cubicBezTo>
                <a:cubicBezTo>
                  <a:pt x="10798198" y="3241124"/>
                  <a:pt x="10789952" y="3241821"/>
                  <a:pt x="10778718" y="3237455"/>
                </a:cubicBezTo>
                <a:cubicBezTo>
                  <a:pt x="10726069" y="3257219"/>
                  <a:pt x="10746866" y="3238339"/>
                  <a:pt x="10697595" y="3245939"/>
                </a:cubicBezTo>
                <a:cubicBezTo>
                  <a:pt x="10655146" y="3253933"/>
                  <a:pt x="10607026" y="3259119"/>
                  <a:pt x="10565970" y="3278201"/>
                </a:cubicBezTo>
                <a:cubicBezTo>
                  <a:pt x="10558434" y="3283608"/>
                  <a:pt x="10539930" y="3285654"/>
                  <a:pt x="10524645" y="3282773"/>
                </a:cubicBezTo>
                <a:cubicBezTo>
                  <a:pt x="10522018" y="3282276"/>
                  <a:pt x="10519582" y="3281649"/>
                  <a:pt x="10517421" y="3280913"/>
                </a:cubicBezTo>
                <a:cubicBezTo>
                  <a:pt x="10481928" y="3283832"/>
                  <a:pt x="10352108" y="3296870"/>
                  <a:pt x="10311683" y="3300288"/>
                </a:cubicBezTo>
                <a:cubicBezTo>
                  <a:pt x="10308410" y="3293342"/>
                  <a:pt x="10287968" y="3305875"/>
                  <a:pt x="10274873" y="3301423"/>
                </a:cubicBezTo>
                <a:cubicBezTo>
                  <a:pt x="10265494" y="3297516"/>
                  <a:pt x="10257104" y="3300407"/>
                  <a:pt x="10247307" y="3300714"/>
                </a:cubicBezTo>
                <a:cubicBezTo>
                  <a:pt x="10234401" y="3297643"/>
                  <a:pt x="10192308" y="3303190"/>
                  <a:pt x="10181334" y="3307168"/>
                </a:cubicBezTo>
                <a:cubicBezTo>
                  <a:pt x="10155109" y="3320992"/>
                  <a:pt x="10095518" y="3310726"/>
                  <a:pt x="10073729" y="3321318"/>
                </a:cubicBezTo>
                <a:cubicBezTo>
                  <a:pt x="10065823" y="3322872"/>
                  <a:pt x="10058087" y="3323501"/>
                  <a:pt x="10050495" y="3323554"/>
                </a:cubicBezTo>
                <a:lnTo>
                  <a:pt x="10029247" y="3322387"/>
                </a:lnTo>
                <a:lnTo>
                  <a:pt x="10023206" y="3319426"/>
                </a:lnTo>
                <a:lnTo>
                  <a:pt x="10010221" y="3320159"/>
                </a:lnTo>
                <a:lnTo>
                  <a:pt x="10006500" y="3319709"/>
                </a:lnTo>
                <a:cubicBezTo>
                  <a:pt x="9999392" y="3318836"/>
                  <a:pt x="9992376" y="3318075"/>
                  <a:pt x="9985433" y="3317775"/>
                </a:cubicBezTo>
                <a:cubicBezTo>
                  <a:pt x="9994564" y="3332623"/>
                  <a:pt x="9927872" y="3317665"/>
                  <a:pt x="9947096" y="3329673"/>
                </a:cubicBezTo>
                <a:cubicBezTo>
                  <a:pt x="9910530" y="3330603"/>
                  <a:pt x="9938422" y="3341787"/>
                  <a:pt x="9894468" y="3331125"/>
                </a:cubicBezTo>
                <a:cubicBezTo>
                  <a:pt x="9837697" y="3343266"/>
                  <a:pt x="9748207" y="3338748"/>
                  <a:pt x="9703741" y="3357170"/>
                </a:cubicBezTo>
                <a:cubicBezTo>
                  <a:pt x="9709264" y="3350136"/>
                  <a:pt x="9685337" y="3344679"/>
                  <a:pt x="9668763" y="3348169"/>
                </a:cubicBezTo>
                <a:cubicBezTo>
                  <a:pt x="9688139" y="3320571"/>
                  <a:pt x="9603232" y="3373038"/>
                  <a:pt x="9588644" y="3354205"/>
                </a:cubicBezTo>
                <a:cubicBezTo>
                  <a:pt x="9587925" y="3371689"/>
                  <a:pt x="9513642" y="3401336"/>
                  <a:pt x="9478680" y="3386990"/>
                </a:cubicBezTo>
                <a:cubicBezTo>
                  <a:pt x="9425416" y="3390492"/>
                  <a:pt x="9387699" y="3404944"/>
                  <a:pt x="9331856" y="3399166"/>
                </a:cubicBezTo>
                <a:cubicBezTo>
                  <a:pt x="9330123" y="3401505"/>
                  <a:pt x="9327283" y="3403463"/>
                  <a:pt x="9323679" y="3405145"/>
                </a:cubicBezTo>
                <a:lnTo>
                  <a:pt x="9311620" y="3409223"/>
                </a:lnTo>
                <a:lnTo>
                  <a:pt x="9309289" y="3408926"/>
                </a:lnTo>
                <a:cubicBezTo>
                  <a:pt x="9300131" y="3408873"/>
                  <a:pt x="9295442" y="3409859"/>
                  <a:pt x="9292731" y="3411301"/>
                </a:cubicBezTo>
                <a:lnTo>
                  <a:pt x="9290814" y="3413412"/>
                </a:lnTo>
                <a:lnTo>
                  <a:pt x="9279990" y="3415541"/>
                </a:lnTo>
                <a:lnTo>
                  <a:pt x="9260104" y="3421077"/>
                </a:lnTo>
                <a:lnTo>
                  <a:pt x="9255034" y="3420853"/>
                </a:lnTo>
                <a:lnTo>
                  <a:pt x="9222941" y="3427242"/>
                </a:lnTo>
                <a:lnTo>
                  <a:pt x="9221858" y="3426731"/>
                </a:lnTo>
                <a:cubicBezTo>
                  <a:pt x="9218700" y="3425733"/>
                  <a:pt x="9214983" y="3425271"/>
                  <a:pt x="9210014" y="3425917"/>
                </a:cubicBezTo>
                <a:cubicBezTo>
                  <a:pt x="9208256" y="3416158"/>
                  <a:pt x="9203342" y="3422957"/>
                  <a:pt x="9188839" y="3425728"/>
                </a:cubicBezTo>
                <a:cubicBezTo>
                  <a:pt x="9182870" y="3411188"/>
                  <a:pt x="9147335" y="3424352"/>
                  <a:pt x="9132080" y="3417886"/>
                </a:cubicBezTo>
                <a:cubicBezTo>
                  <a:pt x="9121557" y="3420249"/>
                  <a:pt x="9110321" y="3422482"/>
                  <a:pt x="9098549" y="3424480"/>
                </a:cubicBezTo>
                <a:lnTo>
                  <a:pt x="9003970" y="3425484"/>
                </a:lnTo>
                <a:lnTo>
                  <a:pt x="8904921" y="3413774"/>
                </a:lnTo>
                <a:cubicBezTo>
                  <a:pt x="8868284" y="3413519"/>
                  <a:pt x="8836559" y="3409171"/>
                  <a:pt x="8805551" y="3412237"/>
                </a:cubicBezTo>
                <a:cubicBezTo>
                  <a:pt x="8792955" y="3408854"/>
                  <a:pt x="8781083" y="3407488"/>
                  <a:pt x="8769572" y="3412551"/>
                </a:cubicBezTo>
                <a:cubicBezTo>
                  <a:pt x="8735382" y="3410862"/>
                  <a:pt x="8727105" y="3403632"/>
                  <a:pt x="8705440" y="3409271"/>
                </a:cubicBezTo>
                <a:cubicBezTo>
                  <a:pt x="8686231" y="3397576"/>
                  <a:pt x="8685094" y="3402040"/>
                  <a:pt x="8676067" y="3405389"/>
                </a:cubicBezTo>
                <a:lnTo>
                  <a:pt x="8674779" y="3405628"/>
                </a:lnTo>
                <a:lnTo>
                  <a:pt x="8672154" y="3403956"/>
                </a:lnTo>
                <a:lnTo>
                  <a:pt x="8666720" y="3403182"/>
                </a:lnTo>
                <a:lnTo>
                  <a:pt x="8651886" y="3403680"/>
                </a:lnTo>
                <a:lnTo>
                  <a:pt x="8646307" y="3404298"/>
                </a:lnTo>
                <a:cubicBezTo>
                  <a:pt x="8642465" y="3404565"/>
                  <a:pt x="8639912" y="3404534"/>
                  <a:pt x="8638145" y="3404287"/>
                </a:cubicBezTo>
                <a:lnTo>
                  <a:pt x="8637941" y="3404149"/>
                </a:lnTo>
                <a:lnTo>
                  <a:pt x="8630296" y="3404406"/>
                </a:lnTo>
                <a:cubicBezTo>
                  <a:pt x="8617394" y="3405155"/>
                  <a:pt x="8604838" y="3406180"/>
                  <a:pt x="8592887" y="3407398"/>
                </a:cubicBezTo>
                <a:cubicBezTo>
                  <a:pt x="8582781" y="3399722"/>
                  <a:pt x="8538622" y="3408789"/>
                  <a:pt x="8543455" y="3394319"/>
                </a:cubicBezTo>
                <a:cubicBezTo>
                  <a:pt x="8527334" y="3395534"/>
                  <a:pt x="8517583" y="3401542"/>
                  <a:pt x="8523012" y="3392051"/>
                </a:cubicBezTo>
                <a:cubicBezTo>
                  <a:pt x="8517705" y="3392178"/>
                  <a:pt x="8514435" y="3391372"/>
                  <a:pt x="8512093" y="3390108"/>
                </a:cubicBezTo>
                <a:lnTo>
                  <a:pt x="8511416" y="3389513"/>
                </a:lnTo>
                <a:lnTo>
                  <a:pt x="8475551" y="3392450"/>
                </a:lnTo>
                <a:lnTo>
                  <a:pt x="8470789" y="3391736"/>
                </a:lnTo>
                <a:lnTo>
                  <a:pt x="8447414" y="3395064"/>
                </a:lnTo>
                <a:lnTo>
                  <a:pt x="8435335" y="3396028"/>
                </a:lnTo>
                <a:lnTo>
                  <a:pt x="8431923" y="3397855"/>
                </a:lnTo>
                <a:cubicBezTo>
                  <a:pt x="8428239" y="3398965"/>
                  <a:pt x="8422959" y="3399444"/>
                  <a:pt x="8414099" y="3398491"/>
                </a:cubicBezTo>
                <a:lnTo>
                  <a:pt x="8412049" y="3397978"/>
                </a:lnTo>
                <a:lnTo>
                  <a:pt x="8397349" y="3400683"/>
                </a:lnTo>
                <a:cubicBezTo>
                  <a:pt x="8392615" y="3401933"/>
                  <a:pt x="8388424" y="3403524"/>
                  <a:pt x="8385030" y="3405585"/>
                </a:cubicBezTo>
                <a:cubicBezTo>
                  <a:pt x="8334977" y="3394568"/>
                  <a:pt x="8287750" y="3404648"/>
                  <a:pt x="8233422" y="3402742"/>
                </a:cubicBezTo>
                <a:cubicBezTo>
                  <a:pt x="8209936" y="3385601"/>
                  <a:pt x="8116056" y="3406588"/>
                  <a:pt x="8102569" y="3423208"/>
                </a:cubicBezTo>
                <a:cubicBezTo>
                  <a:pt x="8102264" y="3408645"/>
                  <a:pt x="8034186" y="3428475"/>
                  <a:pt x="8016625" y="3428989"/>
                </a:cubicBezTo>
                <a:cubicBezTo>
                  <a:pt x="8010771" y="3429161"/>
                  <a:pt x="8010530" y="3427186"/>
                  <a:pt x="8020284" y="3421076"/>
                </a:cubicBezTo>
                <a:cubicBezTo>
                  <a:pt x="8001623" y="3422777"/>
                  <a:pt x="7982361" y="3415208"/>
                  <a:pt x="7992871" y="3409037"/>
                </a:cubicBezTo>
                <a:cubicBezTo>
                  <a:pt x="7936181" y="3422244"/>
                  <a:pt x="7852511" y="3409112"/>
                  <a:pt x="7788452" y="3415110"/>
                </a:cubicBezTo>
                <a:cubicBezTo>
                  <a:pt x="7753529" y="3400598"/>
                  <a:pt x="7772461" y="3414025"/>
                  <a:pt x="7736237" y="3411311"/>
                </a:cubicBezTo>
                <a:cubicBezTo>
                  <a:pt x="7746145" y="3424670"/>
                  <a:pt x="7692261" y="3403816"/>
                  <a:pt x="7690279" y="3418893"/>
                </a:cubicBezTo>
                <a:cubicBezTo>
                  <a:pt x="7683750" y="3417921"/>
                  <a:pt x="7677487" y="3416505"/>
                  <a:pt x="7671219" y="3414970"/>
                </a:cubicBezTo>
                <a:lnTo>
                  <a:pt x="7667928" y="3414173"/>
                </a:lnTo>
                <a:lnTo>
                  <a:pt x="7654774" y="3413595"/>
                </a:lnTo>
                <a:lnTo>
                  <a:pt x="7651067" y="3410171"/>
                </a:lnTo>
                <a:lnTo>
                  <a:pt x="7631267" y="3406963"/>
                </a:lnTo>
                <a:cubicBezTo>
                  <a:pt x="7623851" y="3406267"/>
                  <a:pt x="7615871" y="3406106"/>
                  <a:pt x="7607053" y="3406809"/>
                </a:cubicBezTo>
                <a:cubicBezTo>
                  <a:pt x="7585359" y="3412784"/>
                  <a:pt x="7551579" y="3405461"/>
                  <a:pt x="7521027" y="3405904"/>
                </a:cubicBezTo>
                <a:lnTo>
                  <a:pt x="7506997" y="3407754"/>
                </a:lnTo>
                <a:lnTo>
                  <a:pt x="7461204" y="3404669"/>
                </a:lnTo>
                <a:cubicBezTo>
                  <a:pt x="7448169" y="3404071"/>
                  <a:pt x="7434640" y="3403756"/>
                  <a:pt x="7420396" y="3403975"/>
                </a:cubicBezTo>
                <a:lnTo>
                  <a:pt x="7393955" y="3405447"/>
                </a:lnTo>
                <a:lnTo>
                  <a:pt x="7387024" y="3404227"/>
                </a:lnTo>
                <a:cubicBezTo>
                  <a:pt x="7374952" y="3404363"/>
                  <a:pt x="7358975" y="3408656"/>
                  <a:pt x="7360398" y="3403441"/>
                </a:cubicBezTo>
                <a:lnTo>
                  <a:pt x="7346837" y="3405249"/>
                </a:lnTo>
                <a:lnTo>
                  <a:pt x="7333451" y="3401087"/>
                </a:lnTo>
                <a:cubicBezTo>
                  <a:pt x="7331985" y="3400120"/>
                  <a:pt x="7330882" y="3399091"/>
                  <a:pt x="7330179" y="3398037"/>
                </a:cubicBezTo>
                <a:lnTo>
                  <a:pt x="7311232" y="3399406"/>
                </a:lnTo>
                <a:lnTo>
                  <a:pt x="7295699" y="3396426"/>
                </a:lnTo>
                <a:lnTo>
                  <a:pt x="7282158" y="3398374"/>
                </a:lnTo>
                <a:lnTo>
                  <a:pt x="7276538" y="3397935"/>
                </a:lnTo>
                <a:lnTo>
                  <a:pt x="7262569" y="3396460"/>
                </a:lnTo>
                <a:cubicBezTo>
                  <a:pt x="7255407" y="3395426"/>
                  <a:pt x="7247392" y="3394180"/>
                  <a:pt x="7238468" y="3393183"/>
                </a:cubicBezTo>
                <a:lnTo>
                  <a:pt x="7230949" y="3392727"/>
                </a:lnTo>
                <a:lnTo>
                  <a:pt x="7214580" y="3387715"/>
                </a:lnTo>
                <a:cubicBezTo>
                  <a:pt x="7202670" y="3383926"/>
                  <a:pt x="7193296" y="3381373"/>
                  <a:pt x="7182893" y="3383429"/>
                </a:cubicBezTo>
                <a:cubicBezTo>
                  <a:pt x="7165160" y="3378534"/>
                  <a:pt x="7152772" y="3364815"/>
                  <a:pt x="7127104" y="3368475"/>
                </a:cubicBezTo>
                <a:cubicBezTo>
                  <a:pt x="7134894" y="3362260"/>
                  <a:pt x="7098599" y="3367723"/>
                  <a:pt x="7094311" y="3361339"/>
                </a:cubicBezTo>
                <a:cubicBezTo>
                  <a:pt x="7092331" y="3356198"/>
                  <a:pt x="7080860" y="3356657"/>
                  <a:pt x="7072124" y="3354762"/>
                </a:cubicBezTo>
                <a:cubicBezTo>
                  <a:pt x="7065898" y="3349511"/>
                  <a:pt x="7021942" y="3344717"/>
                  <a:pt x="7006638" y="3345473"/>
                </a:cubicBezTo>
                <a:cubicBezTo>
                  <a:pt x="6963504" y="3350697"/>
                  <a:pt x="6928807" y="3329559"/>
                  <a:pt x="6894320" y="3333192"/>
                </a:cubicBezTo>
                <a:cubicBezTo>
                  <a:pt x="6885290" y="3332697"/>
                  <a:pt x="6877803" y="3331507"/>
                  <a:pt x="6871318" y="3329892"/>
                </a:cubicBezTo>
                <a:lnTo>
                  <a:pt x="6855157" y="3324330"/>
                </a:lnTo>
                <a:cubicBezTo>
                  <a:pt x="6854956" y="3323109"/>
                  <a:pt x="6854755" y="3321887"/>
                  <a:pt x="6854555" y="3320665"/>
                </a:cubicBezTo>
                <a:lnTo>
                  <a:pt x="6842483" y="3318413"/>
                </a:lnTo>
                <a:lnTo>
                  <a:pt x="6840027" y="3317245"/>
                </a:lnTo>
                <a:cubicBezTo>
                  <a:pt x="6835354" y="3315001"/>
                  <a:pt x="6830588" y="3312868"/>
                  <a:pt x="6825185" y="3311114"/>
                </a:cubicBezTo>
                <a:cubicBezTo>
                  <a:pt x="6810331" y="3324866"/>
                  <a:pt x="6776772" y="3298463"/>
                  <a:pt x="6774755" y="3312168"/>
                </a:cubicBezTo>
                <a:cubicBezTo>
                  <a:pt x="6742477" y="3304924"/>
                  <a:pt x="6749024" y="3319870"/>
                  <a:pt x="6728129" y="3301832"/>
                </a:cubicBezTo>
                <a:cubicBezTo>
                  <a:pt x="6661764" y="3299056"/>
                  <a:pt x="6593104" y="3275946"/>
                  <a:pt x="6527587" y="3280829"/>
                </a:cubicBezTo>
                <a:cubicBezTo>
                  <a:pt x="6542935" y="3276465"/>
                  <a:pt x="6531033" y="3266920"/>
                  <a:pt x="6511742" y="3266067"/>
                </a:cubicBezTo>
                <a:cubicBezTo>
                  <a:pt x="6570025" y="3248440"/>
                  <a:pt x="6418649" y="3271458"/>
                  <a:pt x="6434953" y="3253360"/>
                </a:cubicBezTo>
                <a:cubicBezTo>
                  <a:pt x="6407781" y="3267048"/>
                  <a:pt x="6300040" y="3274313"/>
                  <a:pt x="6292331" y="3255322"/>
                </a:cubicBezTo>
                <a:cubicBezTo>
                  <a:pt x="6242057" y="3246469"/>
                  <a:pt x="6188266" y="3249680"/>
                  <a:pt x="6149913" y="3232917"/>
                </a:cubicBezTo>
                <a:cubicBezTo>
                  <a:pt x="6144898" y="3234391"/>
                  <a:pt x="6139526" y="3235322"/>
                  <a:pt x="6133930" y="3235867"/>
                </a:cubicBezTo>
                <a:lnTo>
                  <a:pt x="6117554" y="3236464"/>
                </a:lnTo>
                <a:lnTo>
                  <a:pt x="6116039" y="3235720"/>
                </a:lnTo>
                <a:cubicBezTo>
                  <a:pt x="6108393" y="3233681"/>
                  <a:pt x="6102936" y="3233437"/>
                  <a:pt x="6098459" y="3233988"/>
                </a:cubicBezTo>
                <a:lnTo>
                  <a:pt x="6093630" y="3235240"/>
                </a:lnTo>
                <a:lnTo>
                  <a:pt x="6081261" y="3234563"/>
                </a:lnTo>
                <a:lnTo>
                  <a:pt x="6056067" y="3234608"/>
                </a:lnTo>
                <a:lnTo>
                  <a:pt x="6052129" y="3233324"/>
                </a:lnTo>
                <a:lnTo>
                  <a:pt x="6015338" y="3231378"/>
                </a:lnTo>
                <a:cubicBezTo>
                  <a:pt x="6015291" y="3231165"/>
                  <a:pt x="6015245" y="3230951"/>
                  <a:pt x="6015198" y="3230737"/>
                </a:cubicBezTo>
                <a:cubicBezTo>
                  <a:pt x="6014048" y="3229257"/>
                  <a:pt x="6011617" y="3228081"/>
                  <a:pt x="6006436" y="3227508"/>
                </a:cubicBezTo>
                <a:cubicBezTo>
                  <a:pt x="6019781" y="3219395"/>
                  <a:pt x="6005305" y="3223709"/>
                  <a:pt x="5988851" y="3222735"/>
                </a:cubicBezTo>
                <a:cubicBezTo>
                  <a:pt x="6005907" y="3209918"/>
                  <a:pt x="5955918" y="3212588"/>
                  <a:pt x="5952863" y="3204137"/>
                </a:cubicBezTo>
                <a:cubicBezTo>
                  <a:pt x="5940395" y="3203711"/>
                  <a:pt x="5927517" y="3203028"/>
                  <a:pt x="5914548" y="3202041"/>
                </a:cubicBezTo>
                <a:lnTo>
                  <a:pt x="5907020" y="3201283"/>
                </a:lnTo>
                <a:cubicBezTo>
                  <a:pt x="5906995" y="3201231"/>
                  <a:pt x="5906969" y="3201180"/>
                  <a:pt x="5906944" y="3201129"/>
                </a:cubicBezTo>
                <a:cubicBezTo>
                  <a:pt x="5905471" y="3200668"/>
                  <a:pt x="5903056" y="3200308"/>
                  <a:pt x="5899155" y="3200053"/>
                </a:cubicBezTo>
                <a:lnTo>
                  <a:pt x="5893294" y="3199901"/>
                </a:lnTo>
                <a:lnTo>
                  <a:pt x="5878691" y="3198431"/>
                </a:lnTo>
                <a:lnTo>
                  <a:pt x="5874165" y="3197003"/>
                </a:lnTo>
                <a:lnTo>
                  <a:pt x="5873092" y="3195108"/>
                </a:lnTo>
                <a:lnTo>
                  <a:pt x="5871658" y="3195162"/>
                </a:lnTo>
                <a:cubicBezTo>
                  <a:pt x="5860152" y="3197097"/>
                  <a:pt x="5855231" y="3201097"/>
                  <a:pt x="5846928" y="3187725"/>
                </a:cubicBezTo>
                <a:cubicBezTo>
                  <a:pt x="5821379" y="3190142"/>
                  <a:pt x="5819686" y="3182343"/>
                  <a:pt x="5788468" y="3176316"/>
                </a:cubicBezTo>
                <a:cubicBezTo>
                  <a:pt x="5773119" y="3179521"/>
                  <a:pt x="5762947" y="3176704"/>
                  <a:pt x="5753823" y="3171919"/>
                </a:cubicBezTo>
                <a:cubicBezTo>
                  <a:pt x="5721557" y="3170726"/>
                  <a:pt x="5694983" y="3162549"/>
                  <a:pt x="5660194" y="3157536"/>
                </a:cubicBezTo>
                <a:cubicBezTo>
                  <a:pt x="5619608" y="3159495"/>
                  <a:pt x="5604384" y="3146636"/>
                  <a:pt x="5567188" y="3141325"/>
                </a:cubicBezTo>
                <a:cubicBezTo>
                  <a:pt x="5530345" y="3148235"/>
                  <a:pt x="5543868" y="3129416"/>
                  <a:pt x="5526178" y="3123274"/>
                </a:cubicBezTo>
                <a:lnTo>
                  <a:pt x="5520866" y="3122322"/>
                </a:lnTo>
                <a:lnTo>
                  <a:pt x="5506009" y="3122332"/>
                </a:lnTo>
                <a:lnTo>
                  <a:pt x="5500363" y="3122766"/>
                </a:lnTo>
                <a:cubicBezTo>
                  <a:pt x="5496497" y="3122905"/>
                  <a:pt x="5493953" y="3122792"/>
                  <a:pt x="5492228" y="3122486"/>
                </a:cubicBezTo>
                <a:lnTo>
                  <a:pt x="5492044" y="3122342"/>
                </a:lnTo>
                <a:lnTo>
                  <a:pt x="5484386" y="3122347"/>
                </a:lnTo>
                <a:cubicBezTo>
                  <a:pt x="5471420" y="3122670"/>
                  <a:pt x="5458764" y="3123280"/>
                  <a:pt x="5446679" y="3124105"/>
                </a:cubicBezTo>
                <a:cubicBezTo>
                  <a:pt x="5437659" y="3116107"/>
                  <a:pt x="5392392" y="3123709"/>
                  <a:pt x="5399188" y="3109418"/>
                </a:cubicBezTo>
                <a:cubicBezTo>
                  <a:pt x="5382948" y="3110102"/>
                  <a:pt x="5372407" y="3115781"/>
                  <a:pt x="5379117" y="3106482"/>
                </a:cubicBezTo>
                <a:cubicBezTo>
                  <a:pt x="5373809" y="3106435"/>
                  <a:pt x="5370660" y="3105521"/>
                  <a:pt x="5368499" y="3104181"/>
                </a:cubicBezTo>
                <a:lnTo>
                  <a:pt x="5367902" y="3103566"/>
                </a:lnTo>
                <a:lnTo>
                  <a:pt x="5331747" y="3105319"/>
                </a:lnTo>
                <a:lnTo>
                  <a:pt x="5327095" y="3104450"/>
                </a:lnTo>
                <a:lnTo>
                  <a:pt x="5303337" y="3107003"/>
                </a:lnTo>
                <a:lnTo>
                  <a:pt x="5291164" y="3107570"/>
                </a:lnTo>
                <a:lnTo>
                  <a:pt x="5287515" y="3109282"/>
                </a:lnTo>
                <a:cubicBezTo>
                  <a:pt x="5283689" y="3110269"/>
                  <a:pt x="5278356" y="3110573"/>
                  <a:pt x="5269654" y="3109330"/>
                </a:cubicBezTo>
                <a:lnTo>
                  <a:pt x="5267681" y="3108752"/>
                </a:lnTo>
                <a:lnTo>
                  <a:pt x="5252655" y="3110969"/>
                </a:lnTo>
                <a:cubicBezTo>
                  <a:pt x="5247766" y="3112062"/>
                  <a:pt x="5243369" y="3113511"/>
                  <a:pt x="5239703" y="3115460"/>
                </a:cubicBezTo>
                <a:cubicBezTo>
                  <a:pt x="5191311" y="3102811"/>
                  <a:pt x="5142849" y="3111324"/>
                  <a:pt x="5088947" y="3107634"/>
                </a:cubicBezTo>
                <a:cubicBezTo>
                  <a:pt x="5027989" y="3108214"/>
                  <a:pt x="4985627" y="3110432"/>
                  <a:pt x="4945514" y="3110162"/>
                </a:cubicBezTo>
                <a:cubicBezTo>
                  <a:pt x="4926678" y="3111245"/>
                  <a:pt x="4789238" y="3111826"/>
                  <a:pt x="4800559" y="3106010"/>
                </a:cubicBezTo>
                <a:cubicBezTo>
                  <a:pt x="4742239" y="3117333"/>
                  <a:pt x="4708324" y="3101468"/>
                  <a:pt x="4643642" y="3105351"/>
                </a:cubicBezTo>
                <a:cubicBezTo>
                  <a:pt x="4610808" y="3089712"/>
                  <a:pt x="4627845" y="3103743"/>
                  <a:pt x="4592107" y="3099840"/>
                </a:cubicBezTo>
                <a:cubicBezTo>
                  <a:pt x="4600157" y="3113506"/>
                  <a:pt x="4549287" y="3090911"/>
                  <a:pt x="4545249" y="3105899"/>
                </a:cubicBezTo>
                <a:cubicBezTo>
                  <a:pt x="4538872" y="3104716"/>
                  <a:pt x="4532825" y="3103094"/>
                  <a:pt x="4526782" y="3101355"/>
                </a:cubicBezTo>
                <a:lnTo>
                  <a:pt x="4523614" y="3100453"/>
                </a:lnTo>
                <a:lnTo>
                  <a:pt x="4510579" y="3099442"/>
                </a:lnTo>
                <a:lnTo>
                  <a:pt x="4507348" y="3095901"/>
                </a:lnTo>
                <a:lnTo>
                  <a:pt x="4348949" y="3090220"/>
                </a:lnTo>
                <a:cubicBezTo>
                  <a:pt x="4335046" y="3092487"/>
                  <a:pt x="4290056" y="3092155"/>
                  <a:pt x="4280362" y="3087618"/>
                </a:cubicBezTo>
                <a:cubicBezTo>
                  <a:pt x="4270739" y="3086627"/>
                  <a:pt x="4260237" y="3088220"/>
                  <a:pt x="4254634" y="3083366"/>
                </a:cubicBezTo>
                <a:cubicBezTo>
                  <a:pt x="4233731" y="3080512"/>
                  <a:pt x="4185859" y="3073948"/>
                  <a:pt x="4154942" y="3070490"/>
                </a:cubicBezTo>
                <a:cubicBezTo>
                  <a:pt x="4138280" y="3076599"/>
                  <a:pt x="4112117" y="3064194"/>
                  <a:pt x="4069131" y="3062612"/>
                </a:cubicBezTo>
                <a:cubicBezTo>
                  <a:pt x="4050897" y="3069679"/>
                  <a:pt x="4040160" y="3061449"/>
                  <a:pt x="4005249" y="3070810"/>
                </a:cubicBezTo>
                <a:cubicBezTo>
                  <a:pt x="4003818" y="3069842"/>
                  <a:pt x="4002032" y="3068943"/>
                  <a:pt x="3999945" y="3068139"/>
                </a:cubicBezTo>
                <a:cubicBezTo>
                  <a:pt x="3987818" y="3063468"/>
                  <a:pt x="3968381" y="3062958"/>
                  <a:pt x="3956529" y="3067000"/>
                </a:cubicBezTo>
                <a:cubicBezTo>
                  <a:pt x="3900898" y="3079382"/>
                  <a:pt x="3850463" y="3077929"/>
                  <a:pt x="3803031" y="3079823"/>
                </a:cubicBezTo>
                <a:cubicBezTo>
                  <a:pt x="3749421" y="3080464"/>
                  <a:pt x="3785521" y="3065630"/>
                  <a:pt x="3718229" y="3077134"/>
                </a:cubicBezTo>
                <a:cubicBezTo>
                  <a:pt x="3711244" y="3071611"/>
                  <a:pt x="3702770" y="3071184"/>
                  <a:pt x="3688357" y="3073468"/>
                </a:cubicBezTo>
                <a:cubicBezTo>
                  <a:pt x="3662326" y="3073378"/>
                  <a:pt x="3664937" y="3059899"/>
                  <a:pt x="3638298" y="3067494"/>
                </a:cubicBezTo>
                <a:cubicBezTo>
                  <a:pt x="3643333" y="3060328"/>
                  <a:pt x="3589079" y="3063658"/>
                  <a:pt x="3601443" y="3056355"/>
                </a:cubicBezTo>
                <a:cubicBezTo>
                  <a:pt x="3584797" y="3049384"/>
                  <a:pt x="3575923" y="3060108"/>
                  <a:pt x="3559361" y="3054005"/>
                </a:cubicBezTo>
                <a:cubicBezTo>
                  <a:pt x="3540444" y="3052269"/>
                  <a:pt x="3569896" y="3061996"/>
                  <a:pt x="3548859" y="3062094"/>
                </a:cubicBezTo>
                <a:cubicBezTo>
                  <a:pt x="3523419" y="3060901"/>
                  <a:pt x="3522848" y="3074222"/>
                  <a:pt x="3504082" y="3056779"/>
                </a:cubicBezTo>
                <a:lnTo>
                  <a:pt x="3436234" y="3047769"/>
                </a:lnTo>
                <a:cubicBezTo>
                  <a:pt x="3420764" y="3051629"/>
                  <a:pt x="3408644" y="3049227"/>
                  <a:pt x="3396914" y="3044803"/>
                </a:cubicBezTo>
                <a:cubicBezTo>
                  <a:pt x="3361398" y="3044955"/>
                  <a:pt x="3329425" y="3037856"/>
                  <a:pt x="3289720" y="3034278"/>
                </a:cubicBezTo>
                <a:cubicBezTo>
                  <a:pt x="3246348" y="3037943"/>
                  <a:pt x="3224942" y="3025667"/>
                  <a:pt x="3182509" y="3021890"/>
                </a:cubicBezTo>
                <a:cubicBezTo>
                  <a:pt x="3139731" y="3031583"/>
                  <a:pt x="3155749" y="3004773"/>
                  <a:pt x="3119879" y="3004134"/>
                </a:cubicBezTo>
                <a:cubicBezTo>
                  <a:pt x="3060941" y="3012153"/>
                  <a:pt x="3121880" y="2995117"/>
                  <a:pt x="3031656" y="2995077"/>
                </a:cubicBezTo>
                <a:cubicBezTo>
                  <a:pt x="3026453" y="2996603"/>
                  <a:pt x="3015685" y="2994367"/>
                  <a:pt x="3017018" y="2992034"/>
                </a:cubicBezTo>
                <a:cubicBezTo>
                  <a:pt x="2997245" y="2992118"/>
                  <a:pt x="2941342" y="2976346"/>
                  <a:pt x="2913012" y="2978042"/>
                </a:cubicBezTo>
                <a:cubicBezTo>
                  <a:pt x="2858481" y="2969139"/>
                  <a:pt x="2831094" y="2979433"/>
                  <a:pt x="2791382" y="2975899"/>
                </a:cubicBezTo>
                <a:cubicBezTo>
                  <a:pt x="2745836" y="2966063"/>
                  <a:pt x="2719288" y="2957529"/>
                  <a:pt x="2639738" y="2936567"/>
                </a:cubicBezTo>
                <a:lnTo>
                  <a:pt x="2369741" y="2876435"/>
                </a:lnTo>
                <a:cubicBezTo>
                  <a:pt x="2269614" y="2832081"/>
                  <a:pt x="2140023" y="2856176"/>
                  <a:pt x="2078755" y="2852909"/>
                </a:cubicBezTo>
                <a:cubicBezTo>
                  <a:pt x="2053362" y="2866100"/>
                  <a:pt x="2032778" y="2851474"/>
                  <a:pt x="2002128" y="2856835"/>
                </a:cubicBezTo>
                <a:cubicBezTo>
                  <a:pt x="1933939" y="2859736"/>
                  <a:pt x="1866254" y="2874726"/>
                  <a:pt x="1777746" y="2864566"/>
                </a:cubicBezTo>
                <a:cubicBezTo>
                  <a:pt x="1737851" y="2905864"/>
                  <a:pt x="1634115" y="2880970"/>
                  <a:pt x="1549425" y="2904556"/>
                </a:cubicBezTo>
                <a:cubicBezTo>
                  <a:pt x="1500265" y="2909373"/>
                  <a:pt x="1423030" y="2888862"/>
                  <a:pt x="1405992" y="2911144"/>
                </a:cubicBezTo>
                <a:cubicBezTo>
                  <a:pt x="1383494" y="2897507"/>
                  <a:pt x="1362438" y="2919536"/>
                  <a:pt x="1337848" y="2921491"/>
                </a:cubicBezTo>
                <a:cubicBezTo>
                  <a:pt x="1318218" y="2912820"/>
                  <a:pt x="1308478" y="2920319"/>
                  <a:pt x="1290645" y="2921985"/>
                </a:cubicBezTo>
                <a:cubicBezTo>
                  <a:pt x="1282569" y="2916637"/>
                  <a:pt x="1267476" y="2916916"/>
                  <a:pt x="1262341" y="2923190"/>
                </a:cubicBezTo>
                <a:cubicBezTo>
                  <a:pt x="1269627" y="2937654"/>
                  <a:pt x="1217209" y="2930439"/>
                  <a:pt x="1213314" y="2940415"/>
                </a:cubicBezTo>
                <a:cubicBezTo>
                  <a:pt x="1182890" y="2942495"/>
                  <a:pt x="1050782" y="2929830"/>
                  <a:pt x="1028405" y="2945799"/>
                </a:cubicBezTo>
                <a:cubicBezTo>
                  <a:pt x="966896" y="2953381"/>
                  <a:pt x="877997" y="2927977"/>
                  <a:pt x="851857" y="2928423"/>
                </a:cubicBezTo>
                <a:cubicBezTo>
                  <a:pt x="825919" y="2899251"/>
                  <a:pt x="699677" y="2976135"/>
                  <a:pt x="588681" y="2977769"/>
                </a:cubicBezTo>
                <a:cubicBezTo>
                  <a:pt x="573724" y="2974953"/>
                  <a:pt x="565729" y="2974991"/>
                  <a:pt x="561717" y="2981641"/>
                </a:cubicBezTo>
                <a:cubicBezTo>
                  <a:pt x="532860" y="2985482"/>
                  <a:pt x="475932" y="2991762"/>
                  <a:pt x="415541" y="3000819"/>
                </a:cubicBezTo>
                <a:cubicBezTo>
                  <a:pt x="370154" y="3008289"/>
                  <a:pt x="146634" y="3001788"/>
                  <a:pt x="86183" y="3009699"/>
                </a:cubicBezTo>
                <a:lnTo>
                  <a:pt x="0" y="3044978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CE481-E19E-7FAC-8563-022B3E5F3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031" y="3304515"/>
            <a:ext cx="6545655" cy="338599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Creates </a:t>
            </a:r>
            <a:r>
              <a:rPr lang="en-US" sz="2400" dirty="0">
                <a:solidFill>
                  <a:srgbClr val="00B0F0"/>
                </a:solidFill>
              </a:rPr>
              <a:t>quality plots</a:t>
            </a:r>
          </a:p>
          <a:p>
            <a:r>
              <a:rPr lang="en-US" sz="2400" dirty="0"/>
              <a:t>Makes </a:t>
            </a:r>
            <a:r>
              <a:rPr lang="en-US" sz="2400" dirty="0">
                <a:solidFill>
                  <a:srgbClr val="00B0F0"/>
                </a:solidFill>
              </a:rPr>
              <a:t>interactive figures</a:t>
            </a:r>
          </a:p>
          <a:p>
            <a:r>
              <a:rPr lang="en-US" sz="2400" dirty="0"/>
              <a:t>Allows for </a:t>
            </a:r>
            <a:r>
              <a:rPr lang="en-US" sz="2400" dirty="0">
                <a:solidFill>
                  <a:srgbClr val="00B0F0"/>
                </a:solidFill>
              </a:rPr>
              <a:t>customization</a:t>
            </a:r>
          </a:p>
          <a:p>
            <a:r>
              <a:rPr lang="en-US" sz="2400" dirty="0">
                <a:solidFill>
                  <a:srgbClr val="00B0F0"/>
                </a:solidFill>
              </a:rPr>
              <a:t>Embed in </a:t>
            </a:r>
            <a:r>
              <a:rPr lang="en-US" sz="2400" dirty="0" err="1">
                <a:solidFill>
                  <a:srgbClr val="00B0F0"/>
                </a:solidFill>
              </a:rPr>
              <a:t>JupyterLab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/>
              <a:t>and most </a:t>
            </a:r>
            <a:r>
              <a:rPr lang="en-US" sz="2400" dirty="0">
                <a:solidFill>
                  <a:srgbClr val="00B0F0"/>
                </a:solidFill>
              </a:rPr>
              <a:t>GUI</a:t>
            </a:r>
            <a:r>
              <a:rPr lang="en-US" sz="2400" dirty="0"/>
              <a:t>s</a:t>
            </a:r>
          </a:p>
          <a:p>
            <a:r>
              <a:rPr lang="en-US" sz="2400" dirty="0"/>
              <a:t>Foundation for many other packages</a:t>
            </a:r>
          </a:p>
          <a:p>
            <a:r>
              <a:rPr lang="en-US" sz="2400" dirty="0"/>
              <a:t>Developed in 2003 by Michael </a:t>
            </a:r>
            <a:r>
              <a:rPr lang="en-US" sz="2400" dirty="0" err="1"/>
              <a:t>Droettboom</a:t>
            </a:r>
            <a:endParaRPr lang="en-US" sz="2400" dirty="0"/>
          </a:p>
          <a:p>
            <a:r>
              <a:rPr lang="en-US" sz="2400" dirty="0">
                <a:solidFill>
                  <a:srgbClr val="00B050"/>
                </a:solidFill>
              </a:rPr>
              <a:t>import </a:t>
            </a:r>
            <a:r>
              <a:rPr lang="en-US" sz="2400" dirty="0" err="1">
                <a:solidFill>
                  <a:srgbClr val="00B050"/>
                </a:solidFill>
              </a:rPr>
              <a:t>matplotlib.pyplot</a:t>
            </a:r>
            <a:r>
              <a:rPr lang="en-US" sz="2400" dirty="0">
                <a:solidFill>
                  <a:srgbClr val="00B050"/>
                </a:solidFill>
              </a:rPr>
              <a:t> as </a:t>
            </a:r>
            <a:r>
              <a:rPr lang="en-US" sz="2400" dirty="0" err="1">
                <a:solidFill>
                  <a:srgbClr val="00B050"/>
                </a:solidFill>
              </a:rPr>
              <a:t>plt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015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F3768FD5-DD7A-43C7-8DEA-1F5DB3CB5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A6F96-FD38-FED4-3B48-96DE84CE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743" y="3703975"/>
            <a:ext cx="2898126" cy="225320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Seaborn</a:t>
            </a:r>
          </a:p>
        </p:txBody>
      </p:sp>
      <p:pic>
        <p:nvPicPr>
          <p:cNvPr id="4" name="Picture 3" descr="A blue text with a white background&#10;&#10;Description automatically generated">
            <a:extLst>
              <a:ext uri="{FF2B5EF4-FFF2-40B4-BE49-F238E27FC236}">
                <a16:creationId xmlns:a16="http://schemas.microsoft.com/office/drawing/2014/main" id="{B085E292-B75C-8C33-2CF8-D718E51755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2"/>
          <a:stretch/>
        </p:blipFill>
        <p:spPr>
          <a:xfrm>
            <a:off x="2" y="10"/>
            <a:ext cx="12191999" cy="3154014"/>
          </a:xfrm>
          <a:custGeom>
            <a:avLst/>
            <a:gdLst/>
            <a:ahLst/>
            <a:cxnLst/>
            <a:rect l="l" t="t" r="r" b="b"/>
            <a:pathLst>
              <a:path w="12191999" h="3428999">
                <a:moveTo>
                  <a:pt x="0" y="0"/>
                </a:moveTo>
                <a:lnTo>
                  <a:pt x="12191999" y="0"/>
                </a:lnTo>
                <a:lnTo>
                  <a:pt x="12191999" y="920893"/>
                </a:lnTo>
                <a:lnTo>
                  <a:pt x="12191999" y="1514929"/>
                </a:lnTo>
                <a:lnTo>
                  <a:pt x="12191999" y="3130902"/>
                </a:lnTo>
                <a:lnTo>
                  <a:pt x="12188051" y="3131476"/>
                </a:lnTo>
                <a:cubicBezTo>
                  <a:pt x="12153000" y="3135813"/>
                  <a:pt x="12133655" y="3136025"/>
                  <a:pt x="12112012" y="3138906"/>
                </a:cubicBezTo>
                <a:cubicBezTo>
                  <a:pt x="12076970" y="3145595"/>
                  <a:pt x="12039899" y="3160769"/>
                  <a:pt x="12018752" y="3165642"/>
                </a:cubicBezTo>
                <a:lnTo>
                  <a:pt x="11985122" y="3168147"/>
                </a:lnTo>
                <a:lnTo>
                  <a:pt x="11986344" y="3172878"/>
                </a:lnTo>
                <a:lnTo>
                  <a:pt x="11973852" y="3173226"/>
                </a:lnTo>
                <a:lnTo>
                  <a:pt x="11945968" y="3173341"/>
                </a:lnTo>
                <a:cubicBezTo>
                  <a:pt x="11928568" y="3174057"/>
                  <a:pt x="11880184" y="3172923"/>
                  <a:pt x="11862470" y="3174654"/>
                </a:cubicBezTo>
                <a:cubicBezTo>
                  <a:pt x="11857360" y="3179700"/>
                  <a:pt x="11849473" y="3182451"/>
                  <a:pt x="11839688" y="3183726"/>
                </a:cubicBezTo>
                <a:lnTo>
                  <a:pt x="11818138" y="3183868"/>
                </a:lnTo>
                <a:lnTo>
                  <a:pt x="11693161" y="3196027"/>
                </a:lnTo>
                <a:lnTo>
                  <a:pt x="11675978" y="3196936"/>
                </a:lnTo>
                <a:lnTo>
                  <a:pt x="11666672" y="3201013"/>
                </a:lnTo>
                <a:cubicBezTo>
                  <a:pt x="11659568" y="3201827"/>
                  <a:pt x="11639160" y="3201301"/>
                  <a:pt x="11633348" y="3201823"/>
                </a:cubicBezTo>
                <a:lnTo>
                  <a:pt x="11631806" y="3204144"/>
                </a:lnTo>
                <a:cubicBezTo>
                  <a:pt x="11613292" y="3207852"/>
                  <a:pt x="11543654" y="3220200"/>
                  <a:pt x="11522270" y="3224070"/>
                </a:cubicBezTo>
                <a:cubicBezTo>
                  <a:pt x="11517998" y="3220503"/>
                  <a:pt x="11508432" y="3226137"/>
                  <a:pt x="11503503" y="3227361"/>
                </a:cubicBezTo>
                <a:cubicBezTo>
                  <a:pt x="11502740" y="3224959"/>
                  <a:pt x="11490808" y="3224226"/>
                  <a:pt x="11487288" y="3226364"/>
                </a:cubicBezTo>
                <a:cubicBezTo>
                  <a:pt x="11403406" y="3238085"/>
                  <a:pt x="11445394" y="3213864"/>
                  <a:pt x="11397514" y="3229209"/>
                </a:cubicBezTo>
                <a:cubicBezTo>
                  <a:pt x="11389044" y="3230225"/>
                  <a:pt x="11382180" y="3229256"/>
                  <a:pt x="11376160" y="3227461"/>
                </a:cubicBezTo>
                <a:lnTo>
                  <a:pt x="11367180" y="3223774"/>
                </a:lnTo>
                <a:lnTo>
                  <a:pt x="11332420" y="3230742"/>
                </a:lnTo>
                <a:cubicBezTo>
                  <a:pt x="11315298" y="3233171"/>
                  <a:pt x="11297277" y="3234781"/>
                  <a:pt x="11278786" y="3235517"/>
                </a:cubicBezTo>
                <a:cubicBezTo>
                  <a:pt x="11274637" y="3230607"/>
                  <a:pt x="11260123" y="3237582"/>
                  <a:pt x="11253295" y="3238964"/>
                </a:cubicBezTo>
                <a:cubicBezTo>
                  <a:pt x="11253224" y="3235757"/>
                  <a:pt x="11238096" y="3234220"/>
                  <a:pt x="11232727" y="3236871"/>
                </a:cubicBezTo>
                <a:cubicBezTo>
                  <a:pt x="11119903" y="3248332"/>
                  <a:pt x="11183388" y="3218382"/>
                  <a:pt x="11115682" y="3236341"/>
                </a:cubicBezTo>
                <a:cubicBezTo>
                  <a:pt x="11104356" y="3237278"/>
                  <a:pt x="11095858" y="3235671"/>
                  <a:pt x="11088768" y="3233017"/>
                </a:cubicBezTo>
                <a:lnTo>
                  <a:pt x="11076012" y="3226390"/>
                </a:lnTo>
                <a:lnTo>
                  <a:pt x="11066016" y="3228753"/>
                </a:lnTo>
                <a:cubicBezTo>
                  <a:pt x="11028292" y="3228939"/>
                  <a:pt x="11017169" y="3222147"/>
                  <a:pt x="10995221" y="3228989"/>
                </a:cubicBezTo>
                <a:cubicBezTo>
                  <a:pt x="10962786" y="3214768"/>
                  <a:pt x="10973708" y="3227571"/>
                  <a:pt x="10949038" y="3229747"/>
                </a:cubicBezTo>
                <a:cubicBezTo>
                  <a:pt x="10929576" y="3232582"/>
                  <a:pt x="10965306" y="3238039"/>
                  <a:pt x="10946231" y="3238844"/>
                </a:cubicBezTo>
                <a:cubicBezTo>
                  <a:pt x="10925596" y="3235173"/>
                  <a:pt x="10926566" y="3246575"/>
                  <a:pt x="10905107" y="3242085"/>
                </a:cubicBezTo>
                <a:cubicBezTo>
                  <a:pt x="10910320" y="3233495"/>
                  <a:pt x="10862761" y="3243750"/>
                  <a:pt x="10861282" y="3236246"/>
                </a:cubicBezTo>
                <a:cubicBezTo>
                  <a:pt x="10843055" y="3246977"/>
                  <a:pt x="10833897" y="3233757"/>
                  <a:pt x="10809627" y="3237064"/>
                </a:cubicBezTo>
                <a:cubicBezTo>
                  <a:pt x="10798198" y="3241124"/>
                  <a:pt x="10789952" y="3241821"/>
                  <a:pt x="10778718" y="3237455"/>
                </a:cubicBezTo>
                <a:cubicBezTo>
                  <a:pt x="10726069" y="3257219"/>
                  <a:pt x="10746866" y="3238339"/>
                  <a:pt x="10697595" y="3245939"/>
                </a:cubicBezTo>
                <a:cubicBezTo>
                  <a:pt x="10655146" y="3253933"/>
                  <a:pt x="10607026" y="3259119"/>
                  <a:pt x="10565970" y="3278201"/>
                </a:cubicBezTo>
                <a:cubicBezTo>
                  <a:pt x="10558434" y="3283608"/>
                  <a:pt x="10539930" y="3285654"/>
                  <a:pt x="10524645" y="3282773"/>
                </a:cubicBezTo>
                <a:cubicBezTo>
                  <a:pt x="10522018" y="3282276"/>
                  <a:pt x="10519582" y="3281649"/>
                  <a:pt x="10517421" y="3280913"/>
                </a:cubicBezTo>
                <a:cubicBezTo>
                  <a:pt x="10481928" y="3283832"/>
                  <a:pt x="10352108" y="3296870"/>
                  <a:pt x="10311683" y="3300288"/>
                </a:cubicBezTo>
                <a:cubicBezTo>
                  <a:pt x="10308410" y="3293342"/>
                  <a:pt x="10287968" y="3305875"/>
                  <a:pt x="10274873" y="3301423"/>
                </a:cubicBezTo>
                <a:cubicBezTo>
                  <a:pt x="10265494" y="3297516"/>
                  <a:pt x="10257104" y="3300407"/>
                  <a:pt x="10247307" y="3300714"/>
                </a:cubicBezTo>
                <a:cubicBezTo>
                  <a:pt x="10234401" y="3297643"/>
                  <a:pt x="10192308" y="3303190"/>
                  <a:pt x="10181334" y="3307168"/>
                </a:cubicBezTo>
                <a:cubicBezTo>
                  <a:pt x="10155109" y="3320992"/>
                  <a:pt x="10095518" y="3310726"/>
                  <a:pt x="10073729" y="3321318"/>
                </a:cubicBezTo>
                <a:cubicBezTo>
                  <a:pt x="10065823" y="3322872"/>
                  <a:pt x="10058087" y="3323501"/>
                  <a:pt x="10050495" y="3323554"/>
                </a:cubicBezTo>
                <a:lnTo>
                  <a:pt x="10029247" y="3322387"/>
                </a:lnTo>
                <a:lnTo>
                  <a:pt x="10023206" y="3319426"/>
                </a:lnTo>
                <a:lnTo>
                  <a:pt x="10010221" y="3320159"/>
                </a:lnTo>
                <a:lnTo>
                  <a:pt x="10006500" y="3319709"/>
                </a:lnTo>
                <a:cubicBezTo>
                  <a:pt x="9999392" y="3318836"/>
                  <a:pt x="9992376" y="3318075"/>
                  <a:pt x="9985433" y="3317775"/>
                </a:cubicBezTo>
                <a:cubicBezTo>
                  <a:pt x="9994564" y="3332623"/>
                  <a:pt x="9927872" y="3317665"/>
                  <a:pt x="9947096" y="3329673"/>
                </a:cubicBezTo>
                <a:cubicBezTo>
                  <a:pt x="9910530" y="3330603"/>
                  <a:pt x="9938422" y="3341787"/>
                  <a:pt x="9894468" y="3331125"/>
                </a:cubicBezTo>
                <a:cubicBezTo>
                  <a:pt x="9837697" y="3343266"/>
                  <a:pt x="9748207" y="3338748"/>
                  <a:pt x="9703741" y="3357170"/>
                </a:cubicBezTo>
                <a:cubicBezTo>
                  <a:pt x="9709264" y="3350136"/>
                  <a:pt x="9685337" y="3344679"/>
                  <a:pt x="9668763" y="3348169"/>
                </a:cubicBezTo>
                <a:cubicBezTo>
                  <a:pt x="9688139" y="3320571"/>
                  <a:pt x="9603232" y="3373038"/>
                  <a:pt x="9588644" y="3354205"/>
                </a:cubicBezTo>
                <a:cubicBezTo>
                  <a:pt x="9587925" y="3371689"/>
                  <a:pt x="9513642" y="3401336"/>
                  <a:pt x="9478680" y="3386990"/>
                </a:cubicBezTo>
                <a:cubicBezTo>
                  <a:pt x="9425416" y="3390492"/>
                  <a:pt x="9387699" y="3404944"/>
                  <a:pt x="9331856" y="3399166"/>
                </a:cubicBezTo>
                <a:cubicBezTo>
                  <a:pt x="9330123" y="3401505"/>
                  <a:pt x="9327283" y="3403463"/>
                  <a:pt x="9323679" y="3405145"/>
                </a:cubicBezTo>
                <a:lnTo>
                  <a:pt x="9311620" y="3409223"/>
                </a:lnTo>
                <a:lnTo>
                  <a:pt x="9309289" y="3408926"/>
                </a:lnTo>
                <a:cubicBezTo>
                  <a:pt x="9300131" y="3408873"/>
                  <a:pt x="9295442" y="3409859"/>
                  <a:pt x="9292731" y="3411301"/>
                </a:cubicBezTo>
                <a:lnTo>
                  <a:pt x="9290814" y="3413412"/>
                </a:lnTo>
                <a:lnTo>
                  <a:pt x="9279990" y="3415541"/>
                </a:lnTo>
                <a:lnTo>
                  <a:pt x="9260104" y="3421077"/>
                </a:lnTo>
                <a:lnTo>
                  <a:pt x="9255034" y="3420853"/>
                </a:lnTo>
                <a:lnTo>
                  <a:pt x="9222941" y="3427242"/>
                </a:lnTo>
                <a:lnTo>
                  <a:pt x="9221858" y="3426731"/>
                </a:lnTo>
                <a:cubicBezTo>
                  <a:pt x="9218700" y="3425733"/>
                  <a:pt x="9214983" y="3425271"/>
                  <a:pt x="9210014" y="3425917"/>
                </a:cubicBezTo>
                <a:cubicBezTo>
                  <a:pt x="9208256" y="3416158"/>
                  <a:pt x="9203342" y="3422957"/>
                  <a:pt x="9188839" y="3425728"/>
                </a:cubicBezTo>
                <a:cubicBezTo>
                  <a:pt x="9182870" y="3411188"/>
                  <a:pt x="9147335" y="3424352"/>
                  <a:pt x="9132080" y="3417886"/>
                </a:cubicBezTo>
                <a:cubicBezTo>
                  <a:pt x="9121557" y="3420249"/>
                  <a:pt x="9110321" y="3422482"/>
                  <a:pt x="9098549" y="3424480"/>
                </a:cubicBezTo>
                <a:lnTo>
                  <a:pt x="9003970" y="3425484"/>
                </a:lnTo>
                <a:lnTo>
                  <a:pt x="8904921" y="3413774"/>
                </a:lnTo>
                <a:cubicBezTo>
                  <a:pt x="8868284" y="3413519"/>
                  <a:pt x="8836559" y="3409171"/>
                  <a:pt x="8805551" y="3412237"/>
                </a:cubicBezTo>
                <a:cubicBezTo>
                  <a:pt x="8792955" y="3408854"/>
                  <a:pt x="8781083" y="3407488"/>
                  <a:pt x="8769572" y="3412551"/>
                </a:cubicBezTo>
                <a:cubicBezTo>
                  <a:pt x="8735382" y="3410862"/>
                  <a:pt x="8727105" y="3403632"/>
                  <a:pt x="8705440" y="3409271"/>
                </a:cubicBezTo>
                <a:cubicBezTo>
                  <a:pt x="8686231" y="3397576"/>
                  <a:pt x="8685094" y="3402040"/>
                  <a:pt x="8676067" y="3405389"/>
                </a:cubicBezTo>
                <a:lnTo>
                  <a:pt x="8674779" y="3405628"/>
                </a:lnTo>
                <a:lnTo>
                  <a:pt x="8672154" y="3403956"/>
                </a:lnTo>
                <a:lnTo>
                  <a:pt x="8666720" y="3403182"/>
                </a:lnTo>
                <a:lnTo>
                  <a:pt x="8651886" y="3403680"/>
                </a:lnTo>
                <a:lnTo>
                  <a:pt x="8646307" y="3404298"/>
                </a:lnTo>
                <a:cubicBezTo>
                  <a:pt x="8642465" y="3404565"/>
                  <a:pt x="8639912" y="3404534"/>
                  <a:pt x="8638145" y="3404287"/>
                </a:cubicBezTo>
                <a:lnTo>
                  <a:pt x="8637941" y="3404149"/>
                </a:lnTo>
                <a:lnTo>
                  <a:pt x="8630296" y="3404406"/>
                </a:lnTo>
                <a:cubicBezTo>
                  <a:pt x="8617394" y="3405155"/>
                  <a:pt x="8604838" y="3406180"/>
                  <a:pt x="8592887" y="3407398"/>
                </a:cubicBezTo>
                <a:cubicBezTo>
                  <a:pt x="8582781" y="3399722"/>
                  <a:pt x="8538622" y="3408789"/>
                  <a:pt x="8543455" y="3394319"/>
                </a:cubicBezTo>
                <a:cubicBezTo>
                  <a:pt x="8527334" y="3395534"/>
                  <a:pt x="8517583" y="3401542"/>
                  <a:pt x="8523012" y="3392051"/>
                </a:cubicBezTo>
                <a:cubicBezTo>
                  <a:pt x="8517705" y="3392178"/>
                  <a:pt x="8514435" y="3391372"/>
                  <a:pt x="8512093" y="3390108"/>
                </a:cubicBezTo>
                <a:lnTo>
                  <a:pt x="8511416" y="3389513"/>
                </a:lnTo>
                <a:lnTo>
                  <a:pt x="8475551" y="3392450"/>
                </a:lnTo>
                <a:lnTo>
                  <a:pt x="8470789" y="3391736"/>
                </a:lnTo>
                <a:lnTo>
                  <a:pt x="8447414" y="3395064"/>
                </a:lnTo>
                <a:lnTo>
                  <a:pt x="8435335" y="3396028"/>
                </a:lnTo>
                <a:lnTo>
                  <a:pt x="8431923" y="3397855"/>
                </a:lnTo>
                <a:cubicBezTo>
                  <a:pt x="8428239" y="3398965"/>
                  <a:pt x="8422959" y="3399444"/>
                  <a:pt x="8414099" y="3398491"/>
                </a:cubicBezTo>
                <a:lnTo>
                  <a:pt x="8412049" y="3397978"/>
                </a:lnTo>
                <a:lnTo>
                  <a:pt x="8397349" y="3400683"/>
                </a:lnTo>
                <a:cubicBezTo>
                  <a:pt x="8392615" y="3401933"/>
                  <a:pt x="8388424" y="3403524"/>
                  <a:pt x="8385030" y="3405585"/>
                </a:cubicBezTo>
                <a:cubicBezTo>
                  <a:pt x="8334977" y="3394568"/>
                  <a:pt x="8287750" y="3404648"/>
                  <a:pt x="8233422" y="3402742"/>
                </a:cubicBezTo>
                <a:cubicBezTo>
                  <a:pt x="8209936" y="3385601"/>
                  <a:pt x="8116056" y="3406588"/>
                  <a:pt x="8102569" y="3423208"/>
                </a:cubicBezTo>
                <a:cubicBezTo>
                  <a:pt x="8102264" y="3408645"/>
                  <a:pt x="8034186" y="3428475"/>
                  <a:pt x="8016625" y="3428989"/>
                </a:cubicBezTo>
                <a:cubicBezTo>
                  <a:pt x="8010771" y="3429161"/>
                  <a:pt x="8010530" y="3427186"/>
                  <a:pt x="8020284" y="3421076"/>
                </a:cubicBezTo>
                <a:cubicBezTo>
                  <a:pt x="8001623" y="3422777"/>
                  <a:pt x="7982361" y="3415208"/>
                  <a:pt x="7992871" y="3409037"/>
                </a:cubicBezTo>
                <a:cubicBezTo>
                  <a:pt x="7936181" y="3422244"/>
                  <a:pt x="7852511" y="3409112"/>
                  <a:pt x="7788452" y="3415110"/>
                </a:cubicBezTo>
                <a:cubicBezTo>
                  <a:pt x="7753529" y="3400598"/>
                  <a:pt x="7772461" y="3414025"/>
                  <a:pt x="7736237" y="3411311"/>
                </a:cubicBezTo>
                <a:cubicBezTo>
                  <a:pt x="7746145" y="3424670"/>
                  <a:pt x="7692261" y="3403816"/>
                  <a:pt x="7690279" y="3418893"/>
                </a:cubicBezTo>
                <a:cubicBezTo>
                  <a:pt x="7683750" y="3417921"/>
                  <a:pt x="7677487" y="3416505"/>
                  <a:pt x="7671219" y="3414970"/>
                </a:cubicBezTo>
                <a:lnTo>
                  <a:pt x="7667928" y="3414173"/>
                </a:lnTo>
                <a:lnTo>
                  <a:pt x="7654774" y="3413595"/>
                </a:lnTo>
                <a:lnTo>
                  <a:pt x="7651067" y="3410171"/>
                </a:lnTo>
                <a:lnTo>
                  <a:pt x="7631267" y="3406963"/>
                </a:lnTo>
                <a:cubicBezTo>
                  <a:pt x="7623851" y="3406267"/>
                  <a:pt x="7615871" y="3406106"/>
                  <a:pt x="7607053" y="3406809"/>
                </a:cubicBezTo>
                <a:cubicBezTo>
                  <a:pt x="7585359" y="3412784"/>
                  <a:pt x="7551579" y="3405461"/>
                  <a:pt x="7521027" y="3405904"/>
                </a:cubicBezTo>
                <a:lnTo>
                  <a:pt x="7506997" y="3407754"/>
                </a:lnTo>
                <a:lnTo>
                  <a:pt x="7461204" y="3404669"/>
                </a:lnTo>
                <a:cubicBezTo>
                  <a:pt x="7448169" y="3404071"/>
                  <a:pt x="7434640" y="3403756"/>
                  <a:pt x="7420396" y="3403975"/>
                </a:cubicBezTo>
                <a:lnTo>
                  <a:pt x="7393955" y="3405447"/>
                </a:lnTo>
                <a:lnTo>
                  <a:pt x="7387024" y="3404227"/>
                </a:lnTo>
                <a:cubicBezTo>
                  <a:pt x="7374952" y="3404363"/>
                  <a:pt x="7358975" y="3408656"/>
                  <a:pt x="7360398" y="3403441"/>
                </a:cubicBezTo>
                <a:lnTo>
                  <a:pt x="7346837" y="3405249"/>
                </a:lnTo>
                <a:lnTo>
                  <a:pt x="7333451" y="3401087"/>
                </a:lnTo>
                <a:cubicBezTo>
                  <a:pt x="7331985" y="3400120"/>
                  <a:pt x="7330882" y="3399091"/>
                  <a:pt x="7330179" y="3398037"/>
                </a:cubicBezTo>
                <a:lnTo>
                  <a:pt x="7311232" y="3399406"/>
                </a:lnTo>
                <a:lnTo>
                  <a:pt x="7295699" y="3396426"/>
                </a:lnTo>
                <a:lnTo>
                  <a:pt x="7282158" y="3398374"/>
                </a:lnTo>
                <a:lnTo>
                  <a:pt x="7276538" y="3397935"/>
                </a:lnTo>
                <a:lnTo>
                  <a:pt x="7262569" y="3396460"/>
                </a:lnTo>
                <a:cubicBezTo>
                  <a:pt x="7255407" y="3395426"/>
                  <a:pt x="7247392" y="3394180"/>
                  <a:pt x="7238468" y="3393183"/>
                </a:cubicBezTo>
                <a:lnTo>
                  <a:pt x="7230949" y="3392727"/>
                </a:lnTo>
                <a:lnTo>
                  <a:pt x="7214580" y="3387715"/>
                </a:lnTo>
                <a:cubicBezTo>
                  <a:pt x="7202670" y="3383926"/>
                  <a:pt x="7193296" y="3381373"/>
                  <a:pt x="7182893" y="3383429"/>
                </a:cubicBezTo>
                <a:cubicBezTo>
                  <a:pt x="7165160" y="3378534"/>
                  <a:pt x="7152772" y="3364815"/>
                  <a:pt x="7127104" y="3368475"/>
                </a:cubicBezTo>
                <a:cubicBezTo>
                  <a:pt x="7134894" y="3362260"/>
                  <a:pt x="7098599" y="3367723"/>
                  <a:pt x="7094311" y="3361339"/>
                </a:cubicBezTo>
                <a:cubicBezTo>
                  <a:pt x="7092331" y="3356198"/>
                  <a:pt x="7080860" y="3356657"/>
                  <a:pt x="7072124" y="3354762"/>
                </a:cubicBezTo>
                <a:cubicBezTo>
                  <a:pt x="7065898" y="3349511"/>
                  <a:pt x="7021942" y="3344717"/>
                  <a:pt x="7006638" y="3345473"/>
                </a:cubicBezTo>
                <a:cubicBezTo>
                  <a:pt x="6963504" y="3350697"/>
                  <a:pt x="6928807" y="3329559"/>
                  <a:pt x="6894320" y="3333192"/>
                </a:cubicBezTo>
                <a:cubicBezTo>
                  <a:pt x="6885290" y="3332697"/>
                  <a:pt x="6877803" y="3331507"/>
                  <a:pt x="6871318" y="3329892"/>
                </a:cubicBezTo>
                <a:lnTo>
                  <a:pt x="6855157" y="3324330"/>
                </a:lnTo>
                <a:cubicBezTo>
                  <a:pt x="6854956" y="3323109"/>
                  <a:pt x="6854755" y="3321887"/>
                  <a:pt x="6854555" y="3320665"/>
                </a:cubicBezTo>
                <a:lnTo>
                  <a:pt x="6842483" y="3318413"/>
                </a:lnTo>
                <a:lnTo>
                  <a:pt x="6840027" y="3317245"/>
                </a:lnTo>
                <a:cubicBezTo>
                  <a:pt x="6835354" y="3315001"/>
                  <a:pt x="6830588" y="3312868"/>
                  <a:pt x="6825185" y="3311114"/>
                </a:cubicBezTo>
                <a:cubicBezTo>
                  <a:pt x="6810331" y="3324866"/>
                  <a:pt x="6776772" y="3298463"/>
                  <a:pt x="6774755" y="3312168"/>
                </a:cubicBezTo>
                <a:cubicBezTo>
                  <a:pt x="6742477" y="3304924"/>
                  <a:pt x="6749024" y="3319870"/>
                  <a:pt x="6728129" y="3301832"/>
                </a:cubicBezTo>
                <a:cubicBezTo>
                  <a:pt x="6661764" y="3299056"/>
                  <a:pt x="6593104" y="3275946"/>
                  <a:pt x="6527587" y="3280829"/>
                </a:cubicBezTo>
                <a:cubicBezTo>
                  <a:pt x="6542935" y="3276465"/>
                  <a:pt x="6531033" y="3266920"/>
                  <a:pt x="6511742" y="3266067"/>
                </a:cubicBezTo>
                <a:cubicBezTo>
                  <a:pt x="6570025" y="3248440"/>
                  <a:pt x="6418649" y="3271458"/>
                  <a:pt x="6434953" y="3253360"/>
                </a:cubicBezTo>
                <a:cubicBezTo>
                  <a:pt x="6407781" y="3267048"/>
                  <a:pt x="6300040" y="3274313"/>
                  <a:pt x="6292331" y="3255322"/>
                </a:cubicBezTo>
                <a:cubicBezTo>
                  <a:pt x="6242057" y="3246469"/>
                  <a:pt x="6188266" y="3249680"/>
                  <a:pt x="6149913" y="3232917"/>
                </a:cubicBezTo>
                <a:cubicBezTo>
                  <a:pt x="6144898" y="3234391"/>
                  <a:pt x="6139526" y="3235322"/>
                  <a:pt x="6133930" y="3235867"/>
                </a:cubicBezTo>
                <a:lnTo>
                  <a:pt x="6117554" y="3236464"/>
                </a:lnTo>
                <a:lnTo>
                  <a:pt x="6116039" y="3235720"/>
                </a:lnTo>
                <a:cubicBezTo>
                  <a:pt x="6108393" y="3233681"/>
                  <a:pt x="6102936" y="3233437"/>
                  <a:pt x="6098459" y="3233988"/>
                </a:cubicBezTo>
                <a:lnTo>
                  <a:pt x="6093630" y="3235240"/>
                </a:lnTo>
                <a:lnTo>
                  <a:pt x="6081261" y="3234563"/>
                </a:lnTo>
                <a:lnTo>
                  <a:pt x="6056067" y="3234608"/>
                </a:lnTo>
                <a:lnTo>
                  <a:pt x="6052129" y="3233324"/>
                </a:lnTo>
                <a:lnTo>
                  <a:pt x="6015338" y="3231378"/>
                </a:lnTo>
                <a:cubicBezTo>
                  <a:pt x="6015291" y="3231165"/>
                  <a:pt x="6015245" y="3230951"/>
                  <a:pt x="6015198" y="3230737"/>
                </a:cubicBezTo>
                <a:cubicBezTo>
                  <a:pt x="6014048" y="3229257"/>
                  <a:pt x="6011617" y="3228081"/>
                  <a:pt x="6006436" y="3227508"/>
                </a:cubicBezTo>
                <a:cubicBezTo>
                  <a:pt x="6019781" y="3219395"/>
                  <a:pt x="6005305" y="3223709"/>
                  <a:pt x="5988851" y="3222735"/>
                </a:cubicBezTo>
                <a:cubicBezTo>
                  <a:pt x="6005907" y="3209918"/>
                  <a:pt x="5955918" y="3212588"/>
                  <a:pt x="5952863" y="3204137"/>
                </a:cubicBezTo>
                <a:cubicBezTo>
                  <a:pt x="5940395" y="3203711"/>
                  <a:pt x="5927517" y="3203028"/>
                  <a:pt x="5914548" y="3202041"/>
                </a:cubicBezTo>
                <a:lnTo>
                  <a:pt x="5907020" y="3201283"/>
                </a:lnTo>
                <a:cubicBezTo>
                  <a:pt x="5906995" y="3201231"/>
                  <a:pt x="5906969" y="3201180"/>
                  <a:pt x="5906944" y="3201129"/>
                </a:cubicBezTo>
                <a:cubicBezTo>
                  <a:pt x="5905471" y="3200668"/>
                  <a:pt x="5903056" y="3200308"/>
                  <a:pt x="5899155" y="3200053"/>
                </a:cubicBezTo>
                <a:lnTo>
                  <a:pt x="5893294" y="3199901"/>
                </a:lnTo>
                <a:lnTo>
                  <a:pt x="5878691" y="3198431"/>
                </a:lnTo>
                <a:lnTo>
                  <a:pt x="5874165" y="3197003"/>
                </a:lnTo>
                <a:lnTo>
                  <a:pt x="5873092" y="3195108"/>
                </a:lnTo>
                <a:lnTo>
                  <a:pt x="5871658" y="3195162"/>
                </a:lnTo>
                <a:cubicBezTo>
                  <a:pt x="5860152" y="3197097"/>
                  <a:pt x="5855231" y="3201097"/>
                  <a:pt x="5846928" y="3187725"/>
                </a:cubicBezTo>
                <a:cubicBezTo>
                  <a:pt x="5821379" y="3190142"/>
                  <a:pt x="5819686" y="3182343"/>
                  <a:pt x="5788468" y="3176316"/>
                </a:cubicBezTo>
                <a:cubicBezTo>
                  <a:pt x="5773119" y="3179521"/>
                  <a:pt x="5762947" y="3176704"/>
                  <a:pt x="5753823" y="3171919"/>
                </a:cubicBezTo>
                <a:cubicBezTo>
                  <a:pt x="5721557" y="3170726"/>
                  <a:pt x="5694983" y="3162549"/>
                  <a:pt x="5660194" y="3157536"/>
                </a:cubicBezTo>
                <a:cubicBezTo>
                  <a:pt x="5619608" y="3159495"/>
                  <a:pt x="5604384" y="3146636"/>
                  <a:pt x="5567188" y="3141325"/>
                </a:cubicBezTo>
                <a:cubicBezTo>
                  <a:pt x="5530345" y="3148235"/>
                  <a:pt x="5543868" y="3129416"/>
                  <a:pt x="5526178" y="3123274"/>
                </a:cubicBezTo>
                <a:lnTo>
                  <a:pt x="5520866" y="3122322"/>
                </a:lnTo>
                <a:lnTo>
                  <a:pt x="5506009" y="3122332"/>
                </a:lnTo>
                <a:lnTo>
                  <a:pt x="5500363" y="3122766"/>
                </a:lnTo>
                <a:cubicBezTo>
                  <a:pt x="5496497" y="3122905"/>
                  <a:pt x="5493953" y="3122792"/>
                  <a:pt x="5492228" y="3122486"/>
                </a:cubicBezTo>
                <a:lnTo>
                  <a:pt x="5492044" y="3122342"/>
                </a:lnTo>
                <a:lnTo>
                  <a:pt x="5484386" y="3122347"/>
                </a:lnTo>
                <a:cubicBezTo>
                  <a:pt x="5471420" y="3122670"/>
                  <a:pt x="5458764" y="3123280"/>
                  <a:pt x="5446679" y="3124105"/>
                </a:cubicBezTo>
                <a:cubicBezTo>
                  <a:pt x="5437659" y="3116107"/>
                  <a:pt x="5392392" y="3123709"/>
                  <a:pt x="5399188" y="3109418"/>
                </a:cubicBezTo>
                <a:cubicBezTo>
                  <a:pt x="5382948" y="3110102"/>
                  <a:pt x="5372407" y="3115781"/>
                  <a:pt x="5379117" y="3106482"/>
                </a:cubicBezTo>
                <a:cubicBezTo>
                  <a:pt x="5373809" y="3106435"/>
                  <a:pt x="5370660" y="3105521"/>
                  <a:pt x="5368499" y="3104181"/>
                </a:cubicBezTo>
                <a:lnTo>
                  <a:pt x="5367902" y="3103566"/>
                </a:lnTo>
                <a:lnTo>
                  <a:pt x="5331747" y="3105319"/>
                </a:lnTo>
                <a:lnTo>
                  <a:pt x="5327095" y="3104450"/>
                </a:lnTo>
                <a:lnTo>
                  <a:pt x="5303337" y="3107003"/>
                </a:lnTo>
                <a:lnTo>
                  <a:pt x="5291164" y="3107570"/>
                </a:lnTo>
                <a:lnTo>
                  <a:pt x="5287515" y="3109282"/>
                </a:lnTo>
                <a:cubicBezTo>
                  <a:pt x="5283689" y="3110269"/>
                  <a:pt x="5278356" y="3110573"/>
                  <a:pt x="5269654" y="3109330"/>
                </a:cubicBezTo>
                <a:lnTo>
                  <a:pt x="5267681" y="3108752"/>
                </a:lnTo>
                <a:lnTo>
                  <a:pt x="5252655" y="3110969"/>
                </a:lnTo>
                <a:cubicBezTo>
                  <a:pt x="5247766" y="3112062"/>
                  <a:pt x="5243369" y="3113511"/>
                  <a:pt x="5239703" y="3115460"/>
                </a:cubicBezTo>
                <a:cubicBezTo>
                  <a:pt x="5191311" y="3102811"/>
                  <a:pt x="5142849" y="3111324"/>
                  <a:pt x="5088947" y="3107634"/>
                </a:cubicBezTo>
                <a:cubicBezTo>
                  <a:pt x="5027989" y="3108214"/>
                  <a:pt x="4985627" y="3110432"/>
                  <a:pt x="4945514" y="3110162"/>
                </a:cubicBezTo>
                <a:cubicBezTo>
                  <a:pt x="4926678" y="3111245"/>
                  <a:pt x="4789238" y="3111826"/>
                  <a:pt x="4800559" y="3106010"/>
                </a:cubicBezTo>
                <a:cubicBezTo>
                  <a:pt x="4742239" y="3117333"/>
                  <a:pt x="4708324" y="3101468"/>
                  <a:pt x="4643642" y="3105351"/>
                </a:cubicBezTo>
                <a:cubicBezTo>
                  <a:pt x="4610808" y="3089712"/>
                  <a:pt x="4627845" y="3103743"/>
                  <a:pt x="4592107" y="3099840"/>
                </a:cubicBezTo>
                <a:cubicBezTo>
                  <a:pt x="4600157" y="3113506"/>
                  <a:pt x="4549287" y="3090911"/>
                  <a:pt x="4545249" y="3105899"/>
                </a:cubicBezTo>
                <a:cubicBezTo>
                  <a:pt x="4538872" y="3104716"/>
                  <a:pt x="4532825" y="3103094"/>
                  <a:pt x="4526782" y="3101355"/>
                </a:cubicBezTo>
                <a:lnTo>
                  <a:pt x="4523614" y="3100453"/>
                </a:lnTo>
                <a:lnTo>
                  <a:pt x="4510579" y="3099442"/>
                </a:lnTo>
                <a:lnTo>
                  <a:pt x="4507348" y="3095901"/>
                </a:lnTo>
                <a:lnTo>
                  <a:pt x="4348949" y="3090220"/>
                </a:lnTo>
                <a:cubicBezTo>
                  <a:pt x="4335046" y="3092487"/>
                  <a:pt x="4290056" y="3092155"/>
                  <a:pt x="4280362" y="3087618"/>
                </a:cubicBezTo>
                <a:cubicBezTo>
                  <a:pt x="4270739" y="3086627"/>
                  <a:pt x="4260237" y="3088220"/>
                  <a:pt x="4254634" y="3083366"/>
                </a:cubicBezTo>
                <a:cubicBezTo>
                  <a:pt x="4233731" y="3080512"/>
                  <a:pt x="4185859" y="3073948"/>
                  <a:pt x="4154942" y="3070490"/>
                </a:cubicBezTo>
                <a:cubicBezTo>
                  <a:pt x="4138280" y="3076599"/>
                  <a:pt x="4112117" y="3064194"/>
                  <a:pt x="4069131" y="3062612"/>
                </a:cubicBezTo>
                <a:cubicBezTo>
                  <a:pt x="4050897" y="3069679"/>
                  <a:pt x="4040160" y="3061449"/>
                  <a:pt x="4005249" y="3070810"/>
                </a:cubicBezTo>
                <a:cubicBezTo>
                  <a:pt x="4003818" y="3069842"/>
                  <a:pt x="4002032" y="3068943"/>
                  <a:pt x="3999945" y="3068139"/>
                </a:cubicBezTo>
                <a:cubicBezTo>
                  <a:pt x="3987818" y="3063468"/>
                  <a:pt x="3968381" y="3062958"/>
                  <a:pt x="3956529" y="3067000"/>
                </a:cubicBezTo>
                <a:cubicBezTo>
                  <a:pt x="3900898" y="3079382"/>
                  <a:pt x="3850463" y="3077929"/>
                  <a:pt x="3803031" y="3079823"/>
                </a:cubicBezTo>
                <a:cubicBezTo>
                  <a:pt x="3749421" y="3080464"/>
                  <a:pt x="3785521" y="3065630"/>
                  <a:pt x="3718229" y="3077134"/>
                </a:cubicBezTo>
                <a:cubicBezTo>
                  <a:pt x="3711244" y="3071611"/>
                  <a:pt x="3702770" y="3071184"/>
                  <a:pt x="3688357" y="3073468"/>
                </a:cubicBezTo>
                <a:cubicBezTo>
                  <a:pt x="3662326" y="3073378"/>
                  <a:pt x="3664937" y="3059899"/>
                  <a:pt x="3638298" y="3067494"/>
                </a:cubicBezTo>
                <a:cubicBezTo>
                  <a:pt x="3643333" y="3060328"/>
                  <a:pt x="3589079" y="3063658"/>
                  <a:pt x="3601443" y="3056355"/>
                </a:cubicBezTo>
                <a:cubicBezTo>
                  <a:pt x="3584797" y="3049384"/>
                  <a:pt x="3575923" y="3060108"/>
                  <a:pt x="3559361" y="3054005"/>
                </a:cubicBezTo>
                <a:cubicBezTo>
                  <a:pt x="3540444" y="3052269"/>
                  <a:pt x="3569896" y="3061996"/>
                  <a:pt x="3548859" y="3062094"/>
                </a:cubicBezTo>
                <a:cubicBezTo>
                  <a:pt x="3523419" y="3060901"/>
                  <a:pt x="3522848" y="3074222"/>
                  <a:pt x="3504082" y="3056779"/>
                </a:cubicBezTo>
                <a:lnTo>
                  <a:pt x="3436234" y="3047769"/>
                </a:lnTo>
                <a:cubicBezTo>
                  <a:pt x="3420764" y="3051629"/>
                  <a:pt x="3408644" y="3049227"/>
                  <a:pt x="3396914" y="3044803"/>
                </a:cubicBezTo>
                <a:cubicBezTo>
                  <a:pt x="3361398" y="3044955"/>
                  <a:pt x="3329425" y="3037856"/>
                  <a:pt x="3289720" y="3034278"/>
                </a:cubicBezTo>
                <a:cubicBezTo>
                  <a:pt x="3246348" y="3037943"/>
                  <a:pt x="3224942" y="3025667"/>
                  <a:pt x="3182509" y="3021890"/>
                </a:cubicBezTo>
                <a:cubicBezTo>
                  <a:pt x="3139731" y="3031583"/>
                  <a:pt x="3155749" y="3004773"/>
                  <a:pt x="3119879" y="3004134"/>
                </a:cubicBezTo>
                <a:cubicBezTo>
                  <a:pt x="3060941" y="3012153"/>
                  <a:pt x="3121880" y="2995117"/>
                  <a:pt x="3031656" y="2995077"/>
                </a:cubicBezTo>
                <a:cubicBezTo>
                  <a:pt x="3026453" y="2996603"/>
                  <a:pt x="3015685" y="2994367"/>
                  <a:pt x="3017018" y="2992034"/>
                </a:cubicBezTo>
                <a:cubicBezTo>
                  <a:pt x="2997245" y="2992118"/>
                  <a:pt x="2941342" y="2976346"/>
                  <a:pt x="2913012" y="2978042"/>
                </a:cubicBezTo>
                <a:cubicBezTo>
                  <a:pt x="2858481" y="2969139"/>
                  <a:pt x="2831094" y="2979433"/>
                  <a:pt x="2791382" y="2975899"/>
                </a:cubicBezTo>
                <a:cubicBezTo>
                  <a:pt x="2745836" y="2966063"/>
                  <a:pt x="2719288" y="2957529"/>
                  <a:pt x="2639738" y="2936567"/>
                </a:cubicBezTo>
                <a:lnTo>
                  <a:pt x="2369741" y="2876435"/>
                </a:lnTo>
                <a:cubicBezTo>
                  <a:pt x="2269614" y="2832081"/>
                  <a:pt x="2140023" y="2856176"/>
                  <a:pt x="2078755" y="2852909"/>
                </a:cubicBezTo>
                <a:cubicBezTo>
                  <a:pt x="2053362" y="2866100"/>
                  <a:pt x="2032778" y="2851474"/>
                  <a:pt x="2002128" y="2856835"/>
                </a:cubicBezTo>
                <a:cubicBezTo>
                  <a:pt x="1933939" y="2859736"/>
                  <a:pt x="1866254" y="2874726"/>
                  <a:pt x="1777746" y="2864566"/>
                </a:cubicBezTo>
                <a:cubicBezTo>
                  <a:pt x="1737851" y="2905864"/>
                  <a:pt x="1634115" y="2880970"/>
                  <a:pt x="1549425" y="2904556"/>
                </a:cubicBezTo>
                <a:cubicBezTo>
                  <a:pt x="1500265" y="2909373"/>
                  <a:pt x="1423030" y="2888862"/>
                  <a:pt x="1405992" y="2911144"/>
                </a:cubicBezTo>
                <a:cubicBezTo>
                  <a:pt x="1383494" y="2897507"/>
                  <a:pt x="1362438" y="2919536"/>
                  <a:pt x="1337848" y="2921491"/>
                </a:cubicBezTo>
                <a:cubicBezTo>
                  <a:pt x="1318218" y="2912820"/>
                  <a:pt x="1308478" y="2920319"/>
                  <a:pt x="1290645" y="2921985"/>
                </a:cubicBezTo>
                <a:cubicBezTo>
                  <a:pt x="1282569" y="2916637"/>
                  <a:pt x="1267476" y="2916916"/>
                  <a:pt x="1262341" y="2923190"/>
                </a:cubicBezTo>
                <a:cubicBezTo>
                  <a:pt x="1269627" y="2937654"/>
                  <a:pt x="1217209" y="2930439"/>
                  <a:pt x="1213314" y="2940415"/>
                </a:cubicBezTo>
                <a:cubicBezTo>
                  <a:pt x="1182890" y="2942495"/>
                  <a:pt x="1050782" y="2929830"/>
                  <a:pt x="1028405" y="2945799"/>
                </a:cubicBezTo>
                <a:cubicBezTo>
                  <a:pt x="966896" y="2953381"/>
                  <a:pt x="877997" y="2927977"/>
                  <a:pt x="851857" y="2928423"/>
                </a:cubicBezTo>
                <a:cubicBezTo>
                  <a:pt x="825919" y="2899251"/>
                  <a:pt x="699677" y="2976135"/>
                  <a:pt x="588681" y="2977769"/>
                </a:cubicBezTo>
                <a:cubicBezTo>
                  <a:pt x="573724" y="2974953"/>
                  <a:pt x="565729" y="2974991"/>
                  <a:pt x="561717" y="2981641"/>
                </a:cubicBezTo>
                <a:cubicBezTo>
                  <a:pt x="532860" y="2985482"/>
                  <a:pt x="475932" y="2991762"/>
                  <a:pt x="415541" y="3000819"/>
                </a:cubicBezTo>
                <a:cubicBezTo>
                  <a:pt x="370154" y="3008289"/>
                  <a:pt x="146634" y="3001788"/>
                  <a:pt x="86183" y="3009699"/>
                </a:cubicBezTo>
                <a:lnTo>
                  <a:pt x="0" y="3044978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5E9A2-58CD-70D7-D940-BF651065B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6364" y="3259249"/>
            <a:ext cx="8057585" cy="3331674"/>
          </a:xfrm>
        </p:spPr>
        <p:txBody>
          <a:bodyPr anchor="ctr">
            <a:normAutofit/>
          </a:bodyPr>
          <a:lstStyle/>
          <a:p>
            <a:r>
              <a:rPr lang="en-US" dirty="0"/>
              <a:t>Python </a:t>
            </a:r>
            <a:r>
              <a:rPr lang="en-US" dirty="0">
                <a:solidFill>
                  <a:srgbClr val="00B050"/>
                </a:solidFill>
              </a:rPr>
              <a:t>data visualization library </a:t>
            </a:r>
            <a:r>
              <a:rPr lang="en-US" dirty="0"/>
              <a:t>based on matplotlib</a:t>
            </a:r>
          </a:p>
          <a:p>
            <a:r>
              <a:rPr lang="en-US" dirty="0">
                <a:solidFill>
                  <a:srgbClr val="00B050"/>
                </a:solidFill>
              </a:rPr>
              <a:t>High-level interface for specialized statistical graphics</a:t>
            </a:r>
          </a:p>
          <a:p>
            <a:r>
              <a:rPr lang="en-US" dirty="0">
                <a:solidFill>
                  <a:srgbClr val="00B0F0"/>
                </a:solidFill>
              </a:rPr>
              <a:t>import seaborn as </a:t>
            </a:r>
            <a:r>
              <a:rPr lang="en-US" dirty="0" err="1">
                <a:solidFill>
                  <a:srgbClr val="00B0F0"/>
                </a:solidFill>
              </a:rPr>
              <a:t>sns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114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6B863D-6515-B524-9A69-A603E85DA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plotly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E2E23-886F-748C-D7FD-6F49A551B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3394" y="425513"/>
            <a:ext cx="6056768" cy="517858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The plotly Python library is an </a:t>
            </a:r>
            <a:r>
              <a:rPr lang="en-US" sz="2800" dirty="0">
                <a:solidFill>
                  <a:srgbClr val="00B0F0"/>
                </a:solidFill>
              </a:rPr>
              <a:t>interactive, open-source plotting library that supports over 40 unique chart types covering a wide range of statistical, financial, geographic, scientific, and 3-dimensional use-cases.</a:t>
            </a:r>
          </a:p>
          <a:p>
            <a:r>
              <a:rPr lang="en-US" sz="2800" dirty="0"/>
              <a:t>Open-source</a:t>
            </a:r>
          </a:p>
          <a:p>
            <a:r>
              <a:rPr lang="en-US" sz="2800" dirty="0"/>
              <a:t>Graphing libraries are free to use</a:t>
            </a:r>
          </a:p>
          <a:p>
            <a:r>
              <a:rPr lang="en-US" sz="2800" dirty="0"/>
              <a:t>Commercial offerings</a:t>
            </a:r>
          </a:p>
          <a:p>
            <a:pPr lvl="1"/>
            <a:r>
              <a:rPr lang="en-US" sz="1600" dirty="0"/>
              <a:t>Dash Enterprise</a:t>
            </a:r>
          </a:p>
          <a:p>
            <a:pPr lvl="1"/>
            <a:r>
              <a:rPr lang="en-US" sz="1600" dirty="0"/>
              <a:t>Chart Studio Enterprise</a:t>
            </a:r>
          </a:p>
          <a:p>
            <a:r>
              <a:rPr lang="en-US" sz="2800" dirty="0"/>
              <a:t>conda install plotly</a:t>
            </a:r>
          </a:p>
          <a:p>
            <a:r>
              <a:rPr lang="en-US" sz="2800" dirty="0">
                <a:solidFill>
                  <a:srgbClr val="00B0F0"/>
                </a:solidFill>
              </a:rPr>
              <a:t>import plotly.express as </a:t>
            </a:r>
            <a:r>
              <a:rPr lang="en-US" sz="2800" dirty="0" err="1">
                <a:solidFill>
                  <a:srgbClr val="00B0F0"/>
                </a:solidFill>
              </a:rPr>
              <a:t>px</a:t>
            </a:r>
            <a:endParaRPr lang="en-US" dirty="0"/>
          </a:p>
        </p:txBody>
      </p:sp>
      <p:pic>
        <p:nvPicPr>
          <p:cNvPr id="4" name="Picture 3" descr="A blue logo with a white background&#10;&#10;Description automatically generated">
            <a:extLst>
              <a:ext uri="{FF2B5EF4-FFF2-40B4-BE49-F238E27FC236}">
                <a16:creationId xmlns:a16="http://schemas.microsoft.com/office/drawing/2014/main" id="{568F2722-2F73-11AB-D458-1E377E9C8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226" y="5941029"/>
            <a:ext cx="1939473" cy="74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06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07BC10-EFAF-E515-15CD-7287EEB6D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34" y="219256"/>
            <a:ext cx="11230708" cy="644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A5ABE-20A9-FF44-824D-6DA3D325F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Topics</a:t>
            </a:r>
          </a:p>
        </p:txBody>
      </p:sp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A8883A36-8330-4AD6-9535-15AE4FDCF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74" r="19471" b="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1E339-114F-C4BE-1BEA-86D436B9C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anchor="t">
            <a:normAutofit/>
          </a:bodyPr>
          <a:lstStyle/>
          <a:p>
            <a:r>
              <a:rPr lang="en-US" sz="2000"/>
              <a:t>Python Libraries</a:t>
            </a:r>
          </a:p>
          <a:p>
            <a:r>
              <a:rPr lang="en-US" sz="2000"/>
              <a:t>Data Quality</a:t>
            </a:r>
          </a:p>
          <a:p>
            <a:r>
              <a:rPr lang="en-US" sz="2000"/>
              <a:t>Data Quality Challenges</a:t>
            </a:r>
          </a:p>
          <a:p>
            <a:r>
              <a:rPr lang="en-US" sz="2000"/>
              <a:t>Dimensions of Data Quality</a:t>
            </a:r>
          </a:p>
          <a:p>
            <a:r>
              <a:rPr lang="en-US" sz="2000"/>
              <a:t>EDA</a:t>
            </a:r>
          </a:p>
          <a:p>
            <a:r>
              <a:rPr lang="en-US" sz="2000"/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395714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anda eating on the earth">
            <a:extLst>
              <a:ext uri="{FF2B5EF4-FFF2-40B4-BE49-F238E27FC236}">
                <a16:creationId xmlns:a16="http://schemas.microsoft.com/office/drawing/2014/main" id="{F6598CFC-BE71-4D18-2210-898813A4E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-64644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BA1CCF-ACF5-243B-6DB8-32D11B04D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Starting a project or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2C38F-6A04-F223-57F0-A21F1C7BE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56" y="2434201"/>
            <a:ext cx="5015344" cy="3742762"/>
          </a:xfrm>
        </p:spPr>
        <p:txBody>
          <a:bodyPr>
            <a:normAutofit/>
          </a:bodyPr>
          <a:lstStyle/>
          <a:p>
            <a:r>
              <a:rPr lang="en-US" dirty="0"/>
              <a:t>import pandas as pd</a:t>
            </a:r>
          </a:p>
          <a:p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r>
              <a:rPr lang="en-US" dirty="0"/>
              <a:t>import seaborn as </a:t>
            </a:r>
            <a:r>
              <a:rPr lang="en-US" dirty="0" err="1"/>
              <a:t>sns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r>
              <a:rPr lang="en-US" dirty="0"/>
              <a:t>import plotly.express as </a:t>
            </a:r>
            <a:r>
              <a:rPr lang="en-US" dirty="0" err="1"/>
              <a:t>px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273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D2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4FF318-F897-03A6-BE66-A9DBACE96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Installing Python Libraries on Anaconda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87D0C-D5DD-0F2B-06D4-048610707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765035"/>
            <a:ext cx="7188199" cy="332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61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F07C42-B4D0-69BB-04BB-7AA4742AC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50" y="0"/>
            <a:ext cx="12128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85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55965F-E6F4-BDB1-D7D8-ECA9AE2B4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85" y="76200"/>
            <a:ext cx="11574029" cy="3095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469DCA-B94A-9184-D9F1-C3A53B938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85" y="3383815"/>
            <a:ext cx="11642870" cy="336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63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E1AE7-A693-5600-482A-017BD680D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5852" y="1118938"/>
            <a:ext cx="3404937" cy="8945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Quality?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48FB8CD-8F1F-C9CF-0B12-D6582C7E6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" y="1273186"/>
            <a:ext cx="6137549" cy="431162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D947272-A78E-CADE-69C8-9372BCA6C26C}"/>
              </a:ext>
            </a:extLst>
          </p:cNvPr>
          <p:cNvSpPr txBox="1"/>
          <p:nvPr/>
        </p:nvSpPr>
        <p:spPr>
          <a:xfrm>
            <a:off x="7772763" y="2491716"/>
            <a:ext cx="3958026" cy="2053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Measures of data quality are based on data quality characteristics</a:t>
            </a:r>
            <a:r>
              <a:rPr lang="en-US" sz="1800" dirty="0"/>
              <a:t>, referred to as the </a:t>
            </a:r>
            <a:r>
              <a:rPr lang="en-US" sz="1800" dirty="0">
                <a:solidFill>
                  <a:srgbClr val="FF0000"/>
                </a:solidFill>
              </a:rPr>
              <a:t>dimensions of data quality</a:t>
            </a:r>
            <a:r>
              <a:rPr lang="en-US" sz="1800" dirty="0"/>
              <a:t>.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sz="1800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rgbClr val="0070C0"/>
                </a:solidFill>
              </a:rPr>
              <a:t>Six/seven/ten/twelve </a:t>
            </a:r>
            <a:r>
              <a:rPr lang="en-US" sz="1800" dirty="0"/>
              <a:t>dimensions of data quality</a:t>
            </a:r>
          </a:p>
        </p:txBody>
      </p:sp>
    </p:spTree>
    <p:extLst>
      <p:ext uri="{BB962C8B-B14F-4D97-AF65-F5344CB8AC3E}">
        <p14:creationId xmlns:p14="http://schemas.microsoft.com/office/powerpoint/2010/main" val="3518773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4A3CB-FFC4-3BD5-5AFD-B2B6F14C9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5852" y="1118937"/>
            <a:ext cx="3404937" cy="2683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Dimensions of Data Quality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28B654E-7931-267B-D287-A2D96085A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330" y="575045"/>
            <a:ext cx="6401603" cy="616154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2492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6E3F1-AC5B-0D81-DDB5-BFFF7BB1E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88" b="-1"/>
          <a:stretch/>
        </p:blipFill>
        <p:spPr>
          <a:xfrm>
            <a:off x="153909" y="2494707"/>
            <a:ext cx="6126587" cy="43451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897CD-1E52-E6C0-814F-65139C73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972" y="365125"/>
            <a:ext cx="6605980" cy="1899912"/>
          </a:xfrm>
        </p:spPr>
        <p:txBody>
          <a:bodyPr>
            <a:normAutofit/>
          </a:bodyPr>
          <a:lstStyle/>
          <a:p>
            <a:r>
              <a:rPr lang="en-US" sz="4000" dirty="0"/>
              <a:t>Why is Data Quality Important?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0621A-9EE8-3C5F-B227-929C79125530}"/>
              </a:ext>
            </a:extLst>
          </p:cNvPr>
          <p:cNvSpPr txBox="1"/>
          <p:nvPr/>
        </p:nvSpPr>
        <p:spPr>
          <a:xfrm>
            <a:off x="6609030" y="2265037"/>
            <a:ext cx="5097478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CIDFont+F1"/>
              </a:rPr>
              <a:t>Bad Data creates a problem for everyone</a:t>
            </a:r>
          </a:p>
          <a:p>
            <a:endParaRPr lang="en-US" sz="2000" dirty="0">
              <a:solidFill>
                <a:srgbClr val="7030A0"/>
              </a:solidFill>
              <a:latin typeface="CIDFont+F1"/>
            </a:endParaRPr>
          </a:p>
          <a:p>
            <a:r>
              <a:rPr lang="en-US" sz="1800" dirty="0">
                <a:solidFill>
                  <a:srgbClr val="00B0F0"/>
                </a:solidFill>
                <a:latin typeface="CIDFont+F1"/>
              </a:rPr>
              <a:t>The cost of bad data is 15% to 25% of revenue for most companies</a:t>
            </a:r>
            <a:r>
              <a:rPr lang="en-US" sz="1800" dirty="0">
                <a:latin typeface="CIDFont+F1"/>
              </a:rPr>
              <a:t>. –HBR</a:t>
            </a:r>
          </a:p>
          <a:p>
            <a:endParaRPr lang="en-US" sz="1800" dirty="0">
              <a:latin typeface="CIDFont+F1"/>
            </a:endParaRPr>
          </a:p>
          <a:p>
            <a:r>
              <a:rPr lang="en-US" sz="1800" dirty="0">
                <a:solidFill>
                  <a:srgbClr val="00B050"/>
                </a:solidFill>
                <a:latin typeface="CIDFont+F1"/>
              </a:rPr>
              <a:t>Knowledge workers waste up to 50% of their time dealing with mundane data quality issues</a:t>
            </a:r>
            <a:r>
              <a:rPr lang="en-US" sz="1800" dirty="0">
                <a:latin typeface="CIDFont+F1"/>
              </a:rPr>
              <a:t>.</a:t>
            </a:r>
          </a:p>
          <a:p>
            <a:endParaRPr lang="en-US" sz="1800" dirty="0">
              <a:latin typeface="CIDFont+F1"/>
            </a:endParaRPr>
          </a:p>
          <a:p>
            <a:r>
              <a:rPr lang="en-US" sz="1800" dirty="0">
                <a:solidFill>
                  <a:srgbClr val="00B050"/>
                </a:solidFill>
                <a:latin typeface="CIDFont+F3"/>
              </a:rPr>
              <a:t>Data scientists waste up to 80% </a:t>
            </a:r>
            <a:r>
              <a:rPr lang="en-US" sz="1800" dirty="0">
                <a:latin typeface="CIDFont+F3"/>
              </a:rPr>
              <a:t>of their time dealing with mundane data quality issues.</a:t>
            </a:r>
          </a:p>
          <a:p>
            <a:endParaRPr lang="en-US" sz="1800" dirty="0">
              <a:latin typeface="CIDFont+F3"/>
            </a:endParaRPr>
          </a:p>
          <a:p>
            <a:r>
              <a:rPr lang="en-US" sz="1800" dirty="0">
                <a:solidFill>
                  <a:srgbClr val="00B0F0"/>
                </a:solidFill>
                <a:latin typeface="CIDFont+F3"/>
              </a:rPr>
              <a:t>The yearly cost of poor-quality data, in the US alone, in 2016 was $3.1 trillion</a:t>
            </a:r>
            <a:r>
              <a:rPr lang="en-US" sz="1800" dirty="0">
                <a:latin typeface="CIDFont+F3"/>
              </a:rPr>
              <a:t>. –IBM</a:t>
            </a:r>
          </a:p>
          <a:p>
            <a:endParaRPr lang="en-US" sz="1800" dirty="0">
              <a:latin typeface="CIDFont+F3"/>
            </a:endParaRPr>
          </a:p>
          <a:p>
            <a:r>
              <a:rPr lang="en-US" sz="1800" dirty="0">
                <a:latin typeface="CIDFont+F3"/>
              </a:rPr>
              <a:t>Remember garbage in, garbage out.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990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DF6142EA-7D26-585B-7ABE-DB99E85DE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5799626" y="1700464"/>
            <a:ext cx="6311247" cy="44761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E2DBD-6A32-E4E2-D05E-229362231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EDA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A87946-33A4-D5C9-D915-4C75EAA04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073" y="1797916"/>
            <a:ext cx="5036127" cy="4861502"/>
          </a:xfrm>
        </p:spPr>
        <p:txBody>
          <a:bodyPr>
            <a:normAutofit fontScale="55000" lnSpcReduction="20000"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  <a:latin typeface="CIDFont+F3"/>
              </a:rPr>
              <a:t>Exploratory Data Analysis (EDA) </a:t>
            </a:r>
            <a:r>
              <a:rPr lang="en-US" sz="2800" dirty="0">
                <a:latin typeface="CIDFont+F3"/>
              </a:rPr>
              <a:t>is </a:t>
            </a:r>
            <a:r>
              <a:rPr lang="en-US" sz="2800" dirty="0">
                <a:solidFill>
                  <a:srgbClr val="00B050"/>
                </a:solidFill>
                <a:latin typeface="CIDFont+F3"/>
              </a:rPr>
              <a:t>an approach/philosophy for data analysis that employs various techniques</a:t>
            </a:r>
            <a:r>
              <a:rPr lang="en-US" sz="2800" dirty="0">
                <a:latin typeface="CIDFont+F3"/>
              </a:rPr>
              <a:t> (mostly graphical).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7030A0"/>
                </a:solidFill>
                <a:latin typeface="CIDFont+F3"/>
              </a:rPr>
              <a:t>Exploratory Data Analysis (EDA) techniques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70C0"/>
                </a:solidFill>
                <a:latin typeface="CIDFont+F3"/>
              </a:rPr>
              <a:t>Often the first step in data analysis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B050"/>
                </a:solidFill>
                <a:latin typeface="CIDFont+F3"/>
              </a:rPr>
              <a:t>It's like asking data to tell you something you don't already know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B050"/>
                </a:solidFill>
                <a:latin typeface="CIDFont+F3"/>
              </a:rPr>
              <a:t>It gives the researcher a </a:t>
            </a:r>
            <a:r>
              <a:rPr lang="en-US" sz="2800" b="1" dirty="0">
                <a:solidFill>
                  <a:srgbClr val="00B050"/>
                </a:solidFill>
                <a:latin typeface="CIDFont+F3"/>
              </a:rPr>
              <a:t>bird's eye view </a:t>
            </a:r>
            <a:r>
              <a:rPr lang="en-US" sz="2800" dirty="0">
                <a:solidFill>
                  <a:srgbClr val="00B050"/>
                </a:solidFill>
                <a:latin typeface="CIDFont+F3"/>
              </a:rPr>
              <a:t>of the data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B050"/>
                </a:solidFill>
                <a:latin typeface="CIDFont+F3"/>
              </a:rPr>
              <a:t>Maximize insight into a data set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CIDFont+F3"/>
              </a:rPr>
              <a:t>Uncovers underlying structure</a:t>
            </a:r>
          </a:p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00B050"/>
                </a:solidFill>
                <a:latin typeface="CIDFont+F3"/>
              </a:rPr>
              <a:t>Extract important variables</a:t>
            </a:r>
          </a:p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00B050"/>
                </a:solidFill>
                <a:latin typeface="CIDFont+F3"/>
              </a:rPr>
              <a:t>Detect outliers and anomalies</a:t>
            </a:r>
          </a:p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00B050"/>
                </a:solidFill>
                <a:latin typeface="CIDFont+F3"/>
              </a:rPr>
              <a:t>Test underlying assumptions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CIDFont+F3"/>
              </a:rPr>
              <a:t>Develops models and determine optimal factor settings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168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person reaching for a paper on a table full of paper and sticky notes">
            <a:extLst>
              <a:ext uri="{FF2B5EF4-FFF2-40B4-BE49-F238E27FC236}">
                <a16:creationId xmlns:a16="http://schemas.microsoft.com/office/drawing/2014/main" id="{3120554C-4B44-9D90-E556-B1E3697A04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5" r="2087" b="-1"/>
          <a:stretch/>
        </p:blipFill>
        <p:spPr>
          <a:xfrm>
            <a:off x="20" y="10"/>
            <a:ext cx="7355907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A72C4-B20F-9FF0-84C3-DBF6762B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705" y="76876"/>
            <a:ext cx="3633746" cy="647401"/>
          </a:xfrm>
        </p:spPr>
        <p:txBody>
          <a:bodyPr anchor="b">
            <a:normAutofit/>
          </a:bodyPr>
          <a:lstStyle/>
          <a:p>
            <a:r>
              <a:rPr lang="en-US" sz="3600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61BA1-47B8-57C9-DDE3-59CCDAD6B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3305" y="1249378"/>
            <a:ext cx="4744016" cy="513331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CIDFont+F3"/>
              </a:rPr>
              <a:t>EDA is a philosophy in providing an approach to data without assumptions</a:t>
            </a:r>
          </a:p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7030A0"/>
                </a:solidFill>
                <a:latin typeface="CIDFont+F3"/>
              </a:rPr>
              <a:t>It can help identify any obvious errors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CIDFont+F3"/>
              </a:rPr>
              <a:t>Better understand patterns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CIDFont+F3"/>
              </a:rPr>
              <a:t>Better understand variables and their relationships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7030A0"/>
                </a:solidFill>
                <a:latin typeface="CIDFont+F3"/>
              </a:rPr>
              <a:t>Detect abnormal events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CIDFont+F3"/>
              </a:rPr>
              <a:t>Ensure the results are valid and applicable to the outcomes and goals of the project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CIDFont+F3"/>
              </a:rPr>
              <a:t>Allows the analyst to get a "feel" for the data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CIDFont+F3"/>
              </a:rPr>
              <a:t>Empowers you to ask the right questions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0856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6566-729A-4E43-2DA3-1675CB6FC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9978" y="741391"/>
            <a:ext cx="3369234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EDA</a:t>
            </a:r>
          </a:p>
        </p:txBody>
      </p:sp>
      <p:pic>
        <p:nvPicPr>
          <p:cNvPr id="17" name="Picture 4" descr="Graphs on a display with reflection of office">
            <a:extLst>
              <a:ext uri="{FF2B5EF4-FFF2-40B4-BE49-F238E27FC236}">
                <a16:creationId xmlns:a16="http://schemas.microsoft.com/office/drawing/2014/main" id="{735A6493-6577-9057-50B7-B76BFB93D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8" r="21420" b="-1"/>
          <a:stretch/>
        </p:blipFill>
        <p:spPr>
          <a:xfrm>
            <a:off x="20" y="10"/>
            <a:ext cx="7390243" cy="6857990"/>
          </a:xfrm>
          <a:prstGeom prst="rect">
            <a:avLst/>
          </a:prstGeom>
        </p:spPr>
      </p:pic>
      <p:sp>
        <p:nvSpPr>
          <p:cNvPr id="18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79677" y="2347416"/>
            <a:ext cx="1630908" cy="7390262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1919061" y="1919060"/>
            <a:ext cx="6854280" cy="30161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61657" y="4425055"/>
            <a:ext cx="2928605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195F4-C1F6-D447-B138-A8C87E2B3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178" y="2533475"/>
            <a:ext cx="3799034" cy="4084607"/>
          </a:xfrm>
        </p:spPr>
        <p:txBody>
          <a:bodyPr anchor="t">
            <a:normAutofit fontScale="55000" lnSpcReduction="20000"/>
          </a:bodyPr>
          <a:lstStyle/>
          <a:p>
            <a:pPr>
              <a:spcAft>
                <a:spcPts val="600"/>
              </a:spcAft>
            </a:pPr>
            <a:r>
              <a:rPr lang="en-US" sz="2900" dirty="0">
                <a:solidFill>
                  <a:srgbClr val="7030A0"/>
                </a:solidFill>
                <a:latin typeface="CIDFont+F3"/>
              </a:rPr>
              <a:t>Many EDA techniques are graphical</a:t>
            </a:r>
          </a:p>
          <a:p>
            <a:pPr>
              <a:spcAft>
                <a:spcPts val="600"/>
              </a:spcAft>
            </a:pPr>
            <a:r>
              <a:rPr lang="en-US" sz="2900" dirty="0">
                <a:latin typeface="CIDFont+F3"/>
              </a:rPr>
              <a:t>Graphical examples: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CIDFont+F3"/>
              </a:rPr>
              <a:t>Plotting raw data such as histograms and probability plots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CIDFont+F3"/>
              </a:rPr>
              <a:t>Plotting simple statistics, such as mean plots, standard deviation plots, and box plots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CIDFont+F3"/>
              </a:rPr>
              <a:t>Positioning such plots to maximize our natural pattern-recognition abilities</a:t>
            </a:r>
          </a:p>
          <a:p>
            <a:pPr>
              <a:spcAft>
                <a:spcPts val="200"/>
              </a:spcAft>
            </a:pPr>
            <a:r>
              <a:rPr lang="en-US" sz="2800" dirty="0">
                <a:solidFill>
                  <a:srgbClr val="7030A0"/>
                </a:solidFill>
                <a:latin typeface="CIDFont+F3"/>
              </a:rPr>
              <a:t>Graphical examples:</a:t>
            </a:r>
          </a:p>
          <a:p>
            <a:pPr lvl="1">
              <a:spcAft>
                <a:spcPts val="200"/>
              </a:spcAft>
            </a:pPr>
            <a:r>
              <a:rPr lang="en-US" dirty="0">
                <a:latin typeface="CIDFont+F3"/>
              </a:rPr>
              <a:t>Histograms</a:t>
            </a:r>
          </a:p>
          <a:p>
            <a:pPr lvl="1">
              <a:spcAft>
                <a:spcPts val="200"/>
              </a:spcAft>
            </a:pPr>
            <a:r>
              <a:rPr lang="en-US" dirty="0">
                <a:latin typeface="CIDFont+F3"/>
              </a:rPr>
              <a:t>Stem and Leaf plots</a:t>
            </a:r>
          </a:p>
          <a:p>
            <a:pPr lvl="1">
              <a:spcAft>
                <a:spcPts val="200"/>
              </a:spcAft>
            </a:pPr>
            <a:r>
              <a:rPr lang="en-US" dirty="0">
                <a:latin typeface="CIDFont+F3"/>
              </a:rPr>
              <a:t>Boxplots</a:t>
            </a:r>
          </a:p>
          <a:p>
            <a:pPr lvl="1">
              <a:spcAft>
                <a:spcPts val="200"/>
              </a:spcAft>
            </a:pPr>
            <a:r>
              <a:rPr lang="en-US" dirty="0">
                <a:latin typeface="CIDFont+F3"/>
              </a:rPr>
              <a:t>Quantile normal</a:t>
            </a:r>
          </a:p>
          <a:p>
            <a:pPr lvl="1">
              <a:spcAft>
                <a:spcPts val="200"/>
              </a:spcAft>
            </a:pPr>
            <a:r>
              <a:rPr lang="en-US" dirty="0">
                <a:latin typeface="CIDFont+F3"/>
              </a:rPr>
              <a:t>Bar plots</a:t>
            </a:r>
          </a:p>
          <a:p>
            <a:pPr lvl="1">
              <a:spcAft>
                <a:spcPts val="200"/>
              </a:spcAft>
            </a:pPr>
            <a:r>
              <a:rPr lang="en-US" dirty="0">
                <a:latin typeface="CIDFont+F3"/>
              </a:rPr>
              <a:t>Side-by-side boxplots</a:t>
            </a:r>
          </a:p>
          <a:p>
            <a:pPr lvl="1">
              <a:spcAft>
                <a:spcPts val="200"/>
              </a:spcAft>
            </a:pPr>
            <a:r>
              <a:rPr lang="en-US" dirty="0">
                <a:latin typeface="CIDFont+F3"/>
              </a:rPr>
              <a:t>Scatterplot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106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ful rolled magazines">
            <a:extLst>
              <a:ext uri="{FF2B5EF4-FFF2-40B4-BE49-F238E27FC236}">
                <a16:creationId xmlns:a16="http://schemas.microsoft.com/office/drawing/2014/main" id="{CAC2AD78-E66C-A944-E13B-FB6FE79690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02" r="17232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2B0863-EF1B-A044-BCD0-716763150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/>
              <a:t>What is a Python Library?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B333099-5F2B-01AB-7731-602FB4270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1995052"/>
            <a:ext cx="5745019" cy="4821381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1600" dirty="0"/>
              <a:t>A </a:t>
            </a:r>
            <a:r>
              <a:rPr lang="en-US" sz="1600" dirty="0">
                <a:solidFill>
                  <a:srgbClr val="C00000"/>
                </a:solidFill>
              </a:rPr>
              <a:t>library</a:t>
            </a:r>
            <a:r>
              <a:rPr lang="en-US" sz="1600" dirty="0"/>
              <a:t> is an umbrella term referring to a </a:t>
            </a:r>
            <a:r>
              <a:rPr lang="en-US" sz="1600" dirty="0">
                <a:solidFill>
                  <a:srgbClr val="00B050"/>
                </a:solidFill>
              </a:rPr>
              <a:t>reusable chunk of code</a:t>
            </a:r>
            <a:r>
              <a:rPr lang="en-US" sz="1600" dirty="0"/>
              <a:t>.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A </a:t>
            </a:r>
            <a:r>
              <a:rPr lang="en-US" sz="1600" dirty="0">
                <a:solidFill>
                  <a:srgbClr val="FF0000"/>
                </a:solidFill>
              </a:rPr>
              <a:t>Python library </a:t>
            </a:r>
            <a:r>
              <a:rPr lang="en-US" sz="1600" dirty="0"/>
              <a:t>contains a </a:t>
            </a:r>
            <a:r>
              <a:rPr lang="en-US" sz="1600" dirty="0">
                <a:solidFill>
                  <a:srgbClr val="00B050"/>
                </a:solidFill>
              </a:rPr>
              <a:t>collection of related modules and packages</a:t>
            </a:r>
            <a:r>
              <a:rPr lang="en-US" sz="1600" dirty="0"/>
              <a:t>.</a:t>
            </a:r>
          </a:p>
          <a:p>
            <a:pPr>
              <a:spcBef>
                <a:spcPts val="1200"/>
              </a:spcBef>
            </a:pPr>
            <a:r>
              <a:rPr lang="en-US" sz="1600" b="1" dirty="0">
                <a:solidFill>
                  <a:srgbClr val="7030A0"/>
                </a:solidFill>
              </a:rPr>
              <a:t>What is a package?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A </a:t>
            </a:r>
            <a:r>
              <a:rPr lang="en-US" sz="1600" dirty="0">
                <a:solidFill>
                  <a:srgbClr val="C00000"/>
                </a:solidFill>
              </a:rPr>
              <a:t>package</a:t>
            </a:r>
            <a:r>
              <a:rPr lang="en-US" sz="1600" dirty="0"/>
              <a:t> is a </a:t>
            </a:r>
            <a:r>
              <a:rPr lang="en-US" sz="1600" dirty="0">
                <a:solidFill>
                  <a:srgbClr val="00B050"/>
                </a:solidFill>
              </a:rPr>
              <a:t>collection of modules</a:t>
            </a:r>
            <a:r>
              <a:rPr lang="en-US" sz="1600" dirty="0"/>
              <a:t>.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Python library is used interchangeably with “Python package” because packages can also contain modules and other packages.</a:t>
            </a:r>
          </a:p>
          <a:p>
            <a:pPr>
              <a:spcBef>
                <a:spcPts val="1200"/>
              </a:spcBef>
            </a:pPr>
            <a:r>
              <a:rPr lang="en-US" sz="1600" b="1" dirty="0">
                <a:solidFill>
                  <a:srgbClr val="7030A0"/>
                </a:solidFill>
              </a:rPr>
              <a:t>What is a module?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Real-world programs are complex, so developers leverage modular programming – </a:t>
            </a:r>
            <a:r>
              <a:rPr lang="en-US" sz="1600" dirty="0">
                <a:solidFill>
                  <a:srgbClr val="00B050"/>
                </a:solidFill>
              </a:rPr>
              <a:t>a method of breaking large coding tasks into smaller and more manageable subtasks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olidFill>
                  <a:srgbClr val="00B050"/>
                </a:solidFill>
              </a:rPr>
              <a:t>The smaller subtasks group together to create a module.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A python module is related code saved in a file with the extension .</a:t>
            </a:r>
            <a:r>
              <a:rPr lang="en-US" sz="1600" dirty="0" err="1"/>
              <a:t>py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itchFamily="18" charset="0"/>
              <a:ea typeface="Cambria Math" pitchFamily="18" charset="0"/>
              <a:cs typeface="+mn-cs"/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675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515F61-EB62-9F80-DBE0-168F2B9CE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64" y="3648364"/>
            <a:ext cx="11436305" cy="31005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CE974B-DE9F-75A6-4F84-4A473B83A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347" y="66349"/>
            <a:ext cx="5384932" cy="29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81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A43558-BD6A-7638-9BEC-F5F93AEBE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B4ECB-5B1D-37CC-F8B2-8C582330E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84" y="2459116"/>
            <a:ext cx="3702579" cy="3524823"/>
          </a:xfrm>
        </p:spPr>
        <p:txBody>
          <a:bodyPr>
            <a:normAutofit/>
          </a:bodyPr>
          <a:lstStyle/>
          <a:p>
            <a:pPr>
              <a:spcAft>
                <a:spcPts val="200"/>
              </a:spcAft>
            </a:pPr>
            <a:r>
              <a:rPr lang="en-US" sz="1700">
                <a:solidFill>
                  <a:srgbClr val="FFFFFF"/>
                </a:solidFill>
                <a:latin typeface="CIDFont+F3"/>
              </a:rPr>
              <a:t>Non-graphical examples:</a:t>
            </a:r>
          </a:p>
          <a:p>
            <a:pPr lvl="1">
              <a:spcAft>
                <a:spcPts val="200"/>
              </a:spcAft>
            </a:pPr>
            <a:r>
              <a:rPr lang="en-US" sz="1700">
                <a:solidFill>
                  <a:srgbClr val="FFFFFF"/>
                </a:solidFill>
                <a:latin typeface="CIDFont+F3"/>
              </a:rPr>
              <a:t>Sample distribution</a:t>
            </a:r>
          </a:p>
          <a:p>
            <a:pPr lvl="1">
              <a:spcAft>
                <a:spcPts val="200"/>
              </a:spcAft>
            </a:pPr>
            <a:r>
              <a:rPr lang="en-US" sz="1700">
                <a:solidFill>
                  <a:srgbClr val="FFFFFF"/>
                </a:solidFill>
                <a:latin typeface="CIDFont+F3"/>
              </a:rPr>
              <a:t>Center</a:t>
            </a:r>
          </a:p>
          <a:p>
            <a:pPr lvl="1">
              <a:spcAft>
                <a:spcPts val="200"/>
              </a:spcAft>
            </a:pPr>
            <a:r>
              <a:rPr lang="en-US" sz="1700">
                <a:solidFill>
                  <a:srgbClr val="FFFFFF"/>
                </a:solidFill>
                <a:latin typeface="CIDFont+F3"/>
              </a:rPr>
              <a:t>Spread Variance</a:t>
            </a:r>
          </a:p>
          <a:p>
            <a:pPr lvl="1">
              <a:spcAft>
                <a:spcPts val="200"/>
              </a:spcAft>
            </a:pPr>
            <a:r>
              <a:rPr lang="en-US" sz="1700">
                <a:solidFill>
                  <a:srgbClr val="FFFFFF"/>
                </a:solidFill>
                <a:latin typeface="CIDFont+F3"/>
              </a:rPr>
              <a:t>Standard deviation</a:t>
            </a:r>
          </a:p>
          <a:p>
            <a:pPr lvl="1">
              <a:spcAft>
                <a:spcPts val="200"/>
              </a:spcAft>
            </a:pPr>
            <a:r>
              <a:rPr lang="en-US" sz="1700">
                <a:solidFill>
                  <a:srgbClr val="FFFFFF"/>
                </a:solidFill>
                <a:latin typeface="CIDFont+F3"/>
              </a:rPr>
              <a:t>Interquartile range</a:t>
            </a:r>
          </a:p>
          <a:p>
            <a:pPr lvl="1">
              <a:spcAft>
                <a:spcPts val="200"/>
              </a:spcAft>
            </a:pPr>
            <a:r>
              <a:rPr lang="en-US" sz="1700">
                <a:solidFill>
                  <a:srgbClr val="FFFFFF"/>
                </a:solidFill>
                <a:latin typeface="CIDFont+F3"/>
              </a:rPr>
              <a:t>ANOVA</a:t>
            </a:r>
          </a:p>
          <a:p>
            <a:pPr lvl="1">
              <a:spcAft>
                <a:spcPts val="200"/>
              </a:spcAft>
            </a:pPr>
            <a:r>
              <a:rPr lang="en-US" sz="1700">
                <a:solidFill>
                  <a:srgbClr val="FFFFFF"/>
                </a:solidFill>
                <a:latin typeface="CIDFont+F3"/>
              </a:rPr>
              <a:t>Central tendency (mean, mode, median)</a:t>
            </a:r>
          </a:p>
          <a:p>
            <a:pPr lvl="1">
              <a:spcAft>
                <a:spcPts val="200"/>
              </a:spcAft>
            </a:pPr>
            <a:r>
              <a:rPr lang="en-US" sz="1700">
                <a:solidFill>
                  <a:srgbClr val="FFFFFF"/>
                </a:solidFill>
                <a:latin typeface="CIDFont+F3"/>
              </a:rPr>
              <a:t>Range</a:t>
            </a:r>
          </a:p>
          <a:p>
            <a:pPr lvl="1">
              <a:spcAft>
                <a:spcPts val="200"/>
              </a:spcAft>
            </a:pPr>
            <a:r>
              <a:rPr lang="en-US" sz="1700">
                <a:solidFill>
                  <a:srgbClr val="FFFFFF"/>
                </a:solidFill>
                <a:latin typeface="CIDFont+F3"/>
              </a:rPr>
              <a:t>Frequency</a:t>
            </a:r>
            <a:endParaRPr lang="en-US" sz="170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324AC-3CF9-1770-4D05-B2A7C200F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304" y="1529790"/>
            <a:ext cx="5407002" cy="379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38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D7D6CA-09F4-4709-89C1-6B9AFEC46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EDA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06B81-9396-C017-BF02-C45DCFD1D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>
              <a:spcAft>
                <a:spcPts val="200"/>
              </a:spcAft>
            </a:pPr>
            <a:r>
              <a:rPr lang="en-US" sz="2000">
                <a:latin typeface="CIDFont+F3"/>
              </a:rPr>
              <a:t>Univariate (One Variable)</a:t>
            </a:r>
          </a:p>
          <a:p>
            <a:pPr lvl="1">
              <a:spcAft>
                <a:spcPts val="200"/>
              </a:spcAft>
            </a:pPr>
            <a:r>
              <a:rPr lang="en-US" sz="2000">
                <a:latin typeface="CIDFont+F3"/>
              </a:rPr>
              <a:t>Univariate non-graphical</a:t>
            </a:r>
          </a:p>
          <a:p>
            <a:pPr lvl="1">
              <a:spcAft>
                <a:spcPts val="200"/>
              </a:spcAft>
            </a:pPr>
            <a:r>
              <a:rPr lang="en-US" sz="2000">
                <a:latin typeface="CIDFont+F3"/>
              </a:rPr>
              <a:t>Univariate graphical</a:t>
            </a:r>
          </a:p>
          <a:p>
            <a:pPr>
              <a:spcAft>
                <a:spcPts val="200"/>
              </a:spcAft>
            </a:pPr>
            <a:r>
              <a:rPr lang="en-US" sz="2000">
                <a:latin typeface="CIDFont+F3"/>
              </a:rPr>
              <a:t>Multivariate (Multiple Variables)</a:t>
            </a:r>
          </a:p>
          <a:p>
            <a:pPr lvl="1">
              <a:spcAft>
                <a:spcPts val="200"/>
              </a:spcAft>
            </a:pPr>
            <a:r>
              <a:rPr lang="en-US" sz="2000">
                <a:latin typeface="CIDFont+F3"/>
              </a:rPr>
              <a:t>Multivariate non-graphical</a:t>
            </a:r>
          </a:p>
          <a:p>
            <a:pPr lvl="1">
              <a:spcAft>
                <a:spcPts val="200"/>
              </a:spcAft>
            </a:pPr>
            <a:r>
              <a:rPr lang="en-US" sz="2000">
                <a:latin typeface="CIDFont+F3"/>
              </a:rPr>
              <a:t>Multivariate graphical</a:t>
            </a:r>
          </a:p>
          <a:p>
            <a:endParaRPr lang="en-US" sz="2000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BF5E57DA-0C92-F2FA-08F9-BE294E91F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16" r="2" b="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96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AF254-A170-4C3F-C455-1293A60D3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1E00333-2DE3-5716-55BA-9AEDEACC0A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8781324"/>
              </p:ext>
            </p:extLst>
          </p:nvPr>
        </p:nvGraphicFramePr>
        <p:xfrm>
          <a:off x="838200" y="1825625"/>
          <a:ext cx="760241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A41AD51-2B90-6917-9241-D126C0A19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5825" y="1381712"/>
            <a:ext cx="3444463" cy="2047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48397C-6D46-E210-C7BE-1E16F90AEC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9672" y="5476288"/>
            <a:ext cx="4600616" cy="110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91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Stock exchange numbers">
            <a:extLst>
              <a:ext uri="{FF2B5EF4-FFF2-40B4-BE49-F238E27FC236}">
                <a16:creationId xmlns:a16="http://schemas.microsoft.com/office/drawing/2014/main" id="{A33325D3-E467-9F74-C993-62081241C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11" r="22930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E67A9D-E9AE-2A2B-4394-E0E046472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DD0CD-2A87-394C-97E9-63C6F603A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b="1" i="1" u="none" strike="noStrike">
                <a:effectLst/>
                <a:latin typeface="Roboto" panose="02000000000000000000" pitchFamily="2" charset="0"/>
              </a:rPr>
              <a:t>Data wrangling</a:t>
            </a:r>
            <a:r>
              <a:rPr lang="en-US" sz="2000" b="0" i="0">
                <a:effectLst/>
                <a:latin typeface="Roboto" panose="02000000000000000000" pitchFamily="2" charset="0"/>
              </a:rPr>
              <a:t> is the process of preparing source data for efficient and accurate analysis. </a:t>
            </a:r>
          </a:p>
          <a:p>
            <a:r>
              <a:rPr lang="en-US" sz="2000" b="0" i="0">
                <a:effectLst/>
                <a:latin typeface="Roboto" panose="02000000000000000000" pitchFamily="2" charset="0"/>
              </a:rPr>
              <a:t>Data wrangling is sometimes called </a:t>
            </a:r>
            <a:r>
              <a:rPr lang="en-US" sz="2000" b="1" i="1" u="none" strike="noStrike">
                <a:effectLst/>
                <a:latin typeface="Roboto" panose="02000000000000000000" pitchFamily="2" charset="0"/>
              </a:rPr>
              <a:t>data munging</a:t>
            </a:r>
            <a:r>
              <a:rPr lang="en-US" sz="2000" b="0" i="0">
                <a:effectLst/>
                <a:latin typeface="Roboto" panose="02000000000000000000" pitchFamily="2" charset="0"/>
              </a:rPr>
              <a:t> or </a:t>
            </a:r>
            <a:r>
              <a:rPr lang="en-US" sz="2000" b="1" i="1" u="none" strike="noStrike">
                <a:effectLst/>
                <a:latin typeface="Roboto" panose="02000000000000000000" pitchFamily="2" charset="0"/>
              </a:rPr>
              <a:t>data preparation</a:t>
            </a:r>
            <a:r>
              <a:rPr lang="en-US" sz="2000" b="0" i="0">
                <a:effectLst/>
                <a:latin typeface="Roboto" panose="02000000000000000000" pitchFamily="2" charset="0"/>
              </a:rPr>
              <a:t>.</a:t>
            </a:r>
            <a:endParaRPr lang="en-US" sz="2000"/>
          </a:p>
          <a:p>
            <a:r>
              <a:rPr lang="en-US" sz="2000" b="0" i="0">
                <a:effectLst/>
                <a:latin typeface="Roboto" panose="02000000000000000000" pitchFamily="2" charset="0"/>
              </a:rPr>
              <a:t>Data-wrangling activities include </a:t>
            </a:r>
          </a:p>
          <a:p>
            <a:pPr lvl="1"/>
            <a:r>
              <a:rPr lang="en-US" sz="2000" b="0" i="0">
                <a:effectLst/>
                <a:latin typeface="Roboto" panose="02000000000000000000" pitchFamily="2" charset="0"/>
              </a:rPr>
              <a:t>removing missing values, </a:t>
            </a:r>
          </a:p>
          <a:p>
            <a:pPr lvl="1"/>
            <a:r>
              <a:rPr lang="en-US" sz="2000" b="0" i="0">
                <a:effectLst/>
                <a:latin typeface="Roboto" panose="02000000000000000000" pitchFamily="2" charset="0"/>
              </a:rPr>
              <a:t>formatting features uniformly, and </a:t>
            </a:r>
          </a:p>
          <a:p>
            <a:pPr lvl="1"/>
            <a:r>
              <a:rPr lang="en-US" sz="2000" b="0" i="0">
                <a:effectLst/>
                <a:latin typeface="Roboto" panose="02000000000000000000" pitchFamily="2" charset="0"/>
              </a:rPr>
              <a:t>appending related data from external sources. 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45208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C226E-9BB7-9C73-8ABB-36203D240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467" y="866309"/>
            <a:ext cx="10905066" cy="512538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49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DA366-0559-9829-0472-7FF04EF22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 b="0" i="0">
                <a:effectLst/>
                <a:latin typeface="Roboto" panose="02000000000000000000" pitchFamily="2" charset="0"/>
              </a:rPr>
              <a:t>Discover then handle the problems</a:t>
            </a:r>
            <a:endParaRPr lang="en-US" sz="3200"/>
          </a:p>
        </p:txBody>
      </p:sp>
      <p:pic>
        <p:nvPicPr>
          <p:cNvPr id="5" name="Picture 4" descr="Magnifying glass and question mark">
            <a:extLst>
              <a:ext uri="{FF2B5EF4-FFF2-40B4-BE49-F238E27FC236}">
                <a16:creationId xmlns:a16="http://schemas.microsoft.com/office/drawing/2014/main" id="{CE622DF3-CFCD-05C4-DED3-9B02E8C4B9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99" r="2705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BBB44-09C7-2C26-F426-09263E013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en-US" sz="2000"/>
              <a:t>What do I have in my data? </a:t>
            </a:r>
          </a:p>
          <a:p>
            <a:pPr lvl="1"/>
            <a:r>
              <a:rPr lang="en-US" sz="2000"/>
              <a:t>Types, </a:t>
            </a:r>
          </a:p>
          <a:p>
            <a:pPr lvl="1"/>
            <a:r>
              <a:rPr lang="en-US" sz="2000"/>
              <a:t>features, </a:t>
            </a:r>
          </a:p>
          <a:p>
            <a:pPr lvl="1"/>
            <a:r>
              <a:rPr lang="en-US" sz="2000"/>
              <a:t>missing values, </a:t>
            </a:r>
          </a:p>
          <a:p>
            <a:pPr lvl="1"/>
            <a:r>
              <a:rPr lang="en-US" sz="2000"/>
              <a:t>outliers, </a:t>
            </a:r>
          </a:p>
          <a:p>
            <a:pPr lvl="1"/>
            <a:r>
              <a:rPr lang="en-US" sz="2000"/>
              <a:t>noise, </a:t>
            </a:r>
          </a:p>
          <a:p>
            <a:pPr lvl="1"/>
            <a:r>
              <a:rPr lang="en-US" sz="2000"/>
              <a:t>typo,</a:t>
            </a:r>
          </a:p>
          <a:p>
            <a:pPr lvl="1"/>
            <a:r>
              <a:rPr lang="en-US" sz="2000"/>
              <a:t>units,</a:t>
            </a:r>
          </a:p>
          <a:p>
            <a:pPr lvl="1"/>
            <a:r>
              <a:rPr lang="en-US" sz="2000"/>
              <a:t>etc.</a:t>
            </a:r>
          </a:p>
          <a:p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84113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4985-8710-EFBB-D630-85DBFED55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9978" y="741391"/>
            <a:ext cx="3369234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Extract, Transform, Load(ETL)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F95F4-5BDD-CC9F-78C4-AB2649D14E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1" r="36414"/>
          <a:stretch/>
        </p:blipFill>
        <p:spPr>
          <a:xfrm>
            <a:off x="20" y="10"/>
            <a:ext cx="7390243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79677" y="2347416"/>
            <a:ext cx="1630908" cy="7390262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1919061" y="1919060"/>
            <a:ext cx="6854280" cy="30161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61657" y="4425055"/>
            <a:ext cx="2928605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C6BD2-B66C-CAB8-370E-3B38FD7ED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7796" y="2533476"/>
            <a:ext cx="4538714" cy="4209069"/>
          </a:xfrm>
        </p:spPr>
        <p:txBody>
          <a:bodyPr anchor="t">
            <a:normAutofit/>
          </a:bodyPr>
          <a:lstStyle/>
          <a:p>
            <a:r>
              <a:rPr lang="en-US" sz="1800" b="1"/>
              <a:t>Extract, Transform, Load (ETL)</a:t>
            </a:r>
            <a:r>
              <a:rPr lang="en-US" sz="1800"/>
              <a:t> is a process that</a:t>
            </a:r>
          </a:p>
          <a:p>
            <a:pPr lvl="1"/>
            <a:r>
              <a:rPr lang="en-US" sz="1800"/>
              <a:t>extracts data from transactional databases, </a:t>
            </a:r>
          </a:p>
          <a:p>
            <a:pPr lvl="1"/>
            <a:r>
              <a:rPr lang="en-US" sz="1800"/>
              <a:t>transforms the data, and </a:t>
            </a:r>
          </a:p>
          <a:p>
            <a:pPr lvl="1"/>
            <a:r>
              <a:rPr lang="en-US" sz="1800"/>
              <a:t>loads the data into an analytic database. </a:t>
            </a:r>
          </a:p>
          <a:p>
            <a:pPr lvl="1"/>
            <a:r>
              <a:rPr lang="en-US" sz="1800"/>
              <a:t>ETL transforms data in a staging area, such as a temporary database, prior to loading data to the analytic database. </a:t>
            </a:r>
          </a:p>
          <a:p>
            <a:pPr lvl="1"/>
            <a:r>
              <a:rPr lang="en-US" sz="1800" b="1"/>
              <a:t>Extract, Load, Transform (ELT)</a:t>
            </a:r>
            <a:r>
              <a:rPr lang="en-US" sz="1800"/>
              <a:t> is a variant of ETL that </a:t>
            </a:r>
            <a:r>
              <a:rPr lang="en-US" sz="1800" b="1"/>
              <a:t>loads raw data directly to the analytic database and transforms the data in place.</a:t>
            </a:r>
          </a:p>
        </p:txBody>
      </p:sp>
    </p:spTree>
    <p:extLst>
      <p:ext uri="{BB962C8B-B14F-4D97-AF65-F5344CB8AC3E}">
        <p14:creationId xmlns:p14="http://schemas.microsoft.com/office/powerpoint/2010/main" val="1287629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4985-8710-EFBB-D630-85DBFED55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Extract, Transform, Load(ETL)</a:t>
            </a:r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32303CE0-6BBB-881C-71D8-BFA2A65FDE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19" r="44330" b="-446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C6BD2-B66C-CAB8-370E-3B38FD7ED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254" y="2013528"/>
            <a:ext cx="6844145" cy="4590472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ETL vs. data wrangling. </a:t>
            </a:r>
          </a:p>
          <a:p>
            <a:pPr lvl="1"/>
            <a:r>
              <a:rPr lang="en-US" sz="2000" dirty="0"/>
              <a:t>Similar: Structure, clean, enrich, and publish data. </a:t>
            </a:r>
          </a:p>
          <a:p>
            <a:pPr lvl="1"/>
            <a:r>
              <a:rPr lang="en-US" sz="2000" dirty="0"/>
              <a:t>Different: </a:t>
            </a:r>
          </a:p>
          <a:p>
            <a:pPr lvl="2"/>
            <a:r>
              <a:rPr lang="en-US" dirty="0"/>
              <a:t>Data wrangling is usually an informal process, executed </a:t>
            </a:r>
            <a:r>
              <a:rPr lang="en-US" b="1" dirty="0"/>
              <a:t>manually </a:t>
            </a:r>
            <a:r>
              <a:rPr lang="en-US" dirty="0"/>
              <a:t>by data scientists on a </a:t>
            </a:r>
            <a:r>
              <a:rPr lang="en-US" b="1" dirty="0"/>
              <a:t>static dataset</a:t>
            </a:r>
            <a:r>
              <a:rPr lang="en-US" dirty="0"/>
              <a:t>. </a:t>
            </a:r>
          </a:p>
          <a:p>
            <a:pPr lvl="2"/>
            <a:r>
              <a:rPr lang="en-US" b="1" dirty="0"/>
              <a:t>ETL is an automated</a:t>
            </a:r>
            <a:r>
              <a:rPr lang="en-US" dirty="0"/>
              <a:t> process that </a:t>
            </a:r>
            <a:r>
              <a:rPr lang="en-US" b="1" dirty="0"/>
              <a:t>repeatedly extracts new data </a:t>
            </a:r>
            <a:r>
              <a:rPr lang="en-US" dirty="0"/>
              <a:t>from transactional databases. ETL is usually applied to larger data volumes and more sources than data wrangling.</a:t>
            </a:r>
          </a:p>
          <a:p>
            <a:r>
              <a:rPr lang="en-US" sz="2000" dirty="0"/>
              <a:t>ETL tools, also called data integration tools, extract and merge data from many different database systems. </a:t>
            </a:r>
          </a:p>
          <a:p>
            <a:r>
              <a:rPr lang="en-US" sz="2000" dirty="0"/>
              <a:t>ETL tools can be used for data wrangling, but usually preferred tools are  spreadsheets or programming languages such as Python, R, and SQL.</a:t>
            </a:r>
          </a:p>
        </p:txBody>
      </p:sp>
    </p:spTree>
    <p:extLst>
      <p:ext uri="{BB962C8B-B14F-4D97-AF65-F5344CB8AC3E}">
        <p14:creationId xmlns:p14="http://schemas.microsoft.com/office/powerpoint/2010/main" val="2427124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172D-C6EF-6660-F5A9-781EF161C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DataFrames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C7FA2A6-468E-3E83-8436-AAA4398807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3970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2776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7C29E4-A60B-8D2A-7323-F48F2D3B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module?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EB8E7D-589C-B52D-88DC-A02EA8882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923" y="961812"/>
            <a:ext cx="7113553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23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7A6ED-7451-42E9-88CE-77016970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07092"/>
            <a:ext cx="10905066" cy="4443814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32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C9B09-60B5-4782-48DF-600EDC759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9089" y="166231"/>
            <a:ext cx="6104678" cy="6229264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24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ABA95-3AEF-0FF1-787A-7AFB1238D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92" r="29975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64471-8D78-BE3F-93D6-6E3C5E0A4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79BDE-1C01-CE09-1940-76521E6F0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5709" y="2447635"/>
            <a:ext cx="6345382" cy="4230255"/>
          </a:xfrm>
        </p:spPr>
        <p:txBody>
          <a:bodyPr anchor="ctr">
            <a:normAutofit/>
          </a:bodyPr>
          <a:lstStyle/>
          <a:p>
            <a:r>
              <a:rPr lang="en-US" sz="1800" dirty="0"/>
              <a:t>First data discovery: </a:t>
            </a:r>
          </a:p>
          <a:p>
            <a:pPr lvl="1"/>
            <a:r>
              <a:rPr lang="en-US" sz="1800" dirty="0"/>
              <a:t>Exploring patterns and trends within a dataset </a:t>
            </a:r>
          </a:p>
          <a:p>
            <a:pPr lvl="1"/>
            <a:r>
              <a:rPr lang="en-US" sz="1800" dirty="0"/>
              <a:t>visually through plots or figures, or </a:t>
            </a:r>
          </a:p>
          <a:p>
            <a:pPr lvl="1"/>
            <a:r>
              <a:rPr lang="en-US" sz="1800" dirty="0"/>
              <a:t>numerically by comparing descriptive statistics.</a:t>
            </a:r>
          </a:p>
          <a:p>
            <a:r>
              <a:rPr lang="en-US" sz="1800" dirty="0"/>
              <a:t>organize or subset a dataset </a:t>
            </a:r>
          </a:p>
          <a:p>
            <a:r>
              <a:rPr lang="en-US" sz="1800" dirty="0"/>
              <a:t>split datasets into multiple groups based on a categorical feature, </a:t>
            </a:r>
          </a:p>
          <a:p>
            <a:r>
              <a:rPr lang="en-US" sz="1800" dirty="0"/>
              <a:t>or compare values of a dataset according to a specific condition. </a:t>
            </a:r>
          </a:p>
          <a:p>
            <a:r>
              <a:rPr lang="en-US" sz="1800" dirty="0"/>
              <a:t>Then use descriptive statistics like the mean, median, or proportion can be calculated and compared across groups or conditions.</a:t>
            </a:r>
          </a:p>
        </p:txBody>
      </p:sp>
    </p:spTree>
    <p:extLst>
      <p:ext uri="{BB962C8B-B14F-4D97-AF65-F5344CB8AC3E}">
        <p14:creationId xmlns:p14="http://schemas.microsoft.com/office/powerpoint/2010/main" val="9974801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ightbox">
            <a:extLst>
              <a:ext uri="{FF2B5EF4-FFF2-40B4-BE49-F238E27FC236}">
                <a16:creationId xmlns:a16="http://schemas.microsoft.com/office/drawing/2014/main" id="{5006215C-3526-44E1-0224-626B6E3D1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211" y="0"/>
            <a:ext cx="6304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ghtbox">
            <a:extLst>
              <a:ext uri="{FF2B5EF4-FFF2-40B4-BE49-F238E27FC236}">
                <a16:creationId xmlns:a16="http://schemas.microsoft.com/office/drawing/2014/main" id="{B28241A6-4EC3-6102-F82B-7B8997564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253" y="1"/>
            <a:ext cx="62093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5918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ABE4E-C46B-A312-D90B-4E6CFE3E2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Grouping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08C10-96BB-DBBE-5D45-09E2B3C63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en-US" sz="2000"/>
              <a:t>Grouping is used to separate a data frame into subsets based on levels of a categorical feature. </a:t>
            </a:r>
          </a:p>
          <a:p>
            <a:r>
              <a:rPr lang="en-US" sz="2000"/>
              <a:t>Different analysis or model may be applied to each group. </a:t>
            </a:r>
          </a:p>
          <a:p>
            <a:r>
              <a:rPr lang="en-US" sz="2000"/>
              <a:t>Calculate group sizes or descriptive statistics like group means. </a:t>
            </a:r>
          </a:p>
          <a:p>
            <a:r>
              <a:rPr lang="en-US" sz="2000"/>
              <a:t>A </a:t>
            </a:r>
            <a:r>
              <a:rPr lang="en-US" sz="2000" b="1"/>
              <a:t>frequency table</a:t>
            </a:r>
            <a:r>
              <a:rPr lang="en-US" sz="2000"/>
              <a:t> is a table containing group sizes for a categorical feature.</a:t>
            </a:r>
          </a:p>
        </p:txBody>
      </p:sp>
      <p:pic>
        <p:nvPicPr>
          <p:cNvPr id="5" name="Picture 4" descr="A race between four rabbits and one tortoise and the tortoise is on the lead">
            <a:extLst>
              <a:ext uri="{FF2B5EF4-FFF2-40B4-BE49-F238E27FC236}">
                <a16:creationId xmlns:a16="http://schemas.microsoft.com/office/drawing/2014/main" id="{A55CC51D-860D-EC5C-7F1A-81E03FCF82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25" r="10620" b="2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71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B16B9-A653-1D30-5D59-676C557BC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Pivot Tables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409640-97F9-CC61-90F5-23371DD636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4182136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407636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020DE1-CFB3-5733-F9F4-E1E557E5B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13" y="0"/>
            <a:ext cx="2934109" cy="2257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EB1567-EB25-9514-3C25-7674C1340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945" y="0"/>
            <a:ext cx="8722480" cy="6497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86BFE9-7237-18F8-DBAA-D8B454C6A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13" y="2257740"/>
            <a:ext cx="1997481" cy="460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010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1EA5-2065-44BD-7CEE-1519D869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Python pivot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7B4EA-857D-098C-3F97-C87EDE2A7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46" y="1675227"/>
            <a:ext cx="1078330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755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1EA5-2065-44BD-7CEE-1519D869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Python pivot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A6D66-0E98-FE51-F7C0-EA0569F0A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580" y="1966293"/>
            <a:ext cx="8094838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39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1EA5-2065-44BD-7CEE-1519D869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Python pivot table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DF2ADF-BE49-6746-23DB-316CBA29E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048" y="1675227"/>
            <a:ext cx="836990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35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Books on a shelf">
            <a:extLst>
              <a:ext uri="{FF2B5EF4-FFF2-40B4-BE49-F238E27FC236}">
                <a16:creationId xmlns:a16="http://schemas.microsoft.com/office/drawing/2014/main" id="{7FC4A99C-5D6A-8A07-193A-32A540D7C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87" r="7803" b="2"/>
          <a:stretch/>
        </p:blipFill>
        <p:spPr>
          <a:xfrm>
            <a:off x="20" y="1666568"/>
            <a:ext cx="6106195" cy="519143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92D9E4-F42D-90BE-E2BA-847A47F15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52766"/>
            <a:ext cx="10591999" cy="1023584"/>
          </a:xfrm>
        </p:spPr>
        <p:txBody>
          <a:bodyPr>
            <a:normAutofit/>
          </a:bodyPr>
          <a:lstStyle/>
          <a:p>
            <a:r>
              <a:rPr lang="en-US" sz="4000"/>
              <a:t>Python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E71F7-031A-D6B5-EC98-B97CB48A9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014" y="2081884"/>
            <a:ext cx="4916785" cy="4238186"/>
          </a:xfrm>
        </p:spPr>
        <p:txBody>
          <a:bodyPr anchor="ctr">
            <a:normAutofit fontScale="77500" lnSpcReduction="20000"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rgbClr val="7030A0"/>
                </a:solidFill>
              </a:rPr>
              <a:t>Is a framework a library?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You may hear framework used interchangeably with python libraries. 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rgbClr val="00B050"/>
                </a:solidFill>
              </a:rPr>
              <a:t>More complex </a:t>
            </a:r>
            <a:r>
              <a:rPr lang="en-US" sz="2800" dirty="0"/>
              <a:t>than a library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rgbClr val="00B050"/>
                </a:solidFill>
              </a:rPr>
              <a:t>Frameworks contain the basic flow and architecture of the application</a:t>
            </a:r>
            <a:r>
              <a:rPr lang="en-US" sz="2800" dirty="0"/>
              <a:t>. 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rgbClr val="C00000"/>
                </a:solidFill>
              </a:rPr>
              <a:t>A Python framework </a:t>
            </a:r>
            <a:r>
              <a:rPr lang="en-US" sz="2800" dirty="0"/>
              <a:t>is </a:t>
            </a:r>
            <a:r>
              <a:rPr lang="en-US" sz="2800" dirty="0">
                <a:solidFill>
                  <a:srgbClr val="00B050"/>
                </a:solidFill>
              </a:rPr>
              <a:t>a collection of modules and packages that help programmers to fast track the development process</a:t>
            </a:r>
            <a:r>
              <a:rPr lang="en-US" sz="2800" dirty="0"/>
              <a:t>, examples: </a:t>
            </a:r>
          </a:p>
          <a:p>
            <a:pPr lvl="1">
              <a:spcBef>
                <a:spcPts val="0"/>
              </a:spcBef>
            </a:pPr>
            <a:r>
              <a:rPr lang="en-US" dirty="0"/>
              <a:t>	Django</a:t>
            </a:r>
          </a:p>
          <a:p>
            <a:pPr lvl="1">
              <a:spcBef>
                <a:spcPts val="0"/>
              </a:spcBef>
            </a:pPr>
            <a:r>
              <a:rPr lang="en-US" dirty="0"/>
              <a:t>	Flask</a:t>
            </a:r>
          </a:p>
          <a:p>
            <a:pPr lvl="1">
              <a:spcBef>
                <a:spcPts val="0"/>
              </a:spcBef>
            </a:pPr>
            <a:r>
              <a:rPr lang="en-US" dirty="0"/>
              <a:t>	</a:t>
            </a:r>
            <a:r>
              <a:rPr lang="en-US" dirty="0" err="1"/>
              <a:t>CherryPy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	Bottle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itchFamily="18" charset="0"/>
              <a:ea typeface="Cambria Math" pitchFamily="18" charset="0"/>
              <a:cs typeface="+mn-cs"/>
            </a:endParaRPr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6694359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BBE259-BD3D-B338-83D8-31EBFA694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Structuring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41169-DA79-DA15-92B7-AE67AC804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84" y="2459116"/>
            <a:ext cx="3702579" cy="352482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Formatting data: </a:t>
            </a:r>
            <a:r>
              <a:rPr lang="en-US" sz="2000" dirty="0">
                <a:solidFill>
                  <a:srgbClr val="FFFFFF"/>
                </a:solidFill>
              </a:rPr>
              <a:t>All data within a single column and similar data in multiple columns should be stored in a uniform format.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C01F8-F132-A4AB-27A0-FEC0045C4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459" y="1135826"/>
            <a:ext cx="6687408" cy="500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031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94DE5E8-C080-45A4-B2F4-8FE7D8F8E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5" name="Color Cover">
              <a:extLst>
                <a:ext uri="{FF2B5EF4-FFF2-40B4-BE49-F238E27FC236}">
                  <a16:creationId xmlns:a16="http://schemas.microsoft.com/office/drawing/2014/main" id="{1FAC8321-8295-4F58-80B8-C1A774606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 Cover">
              <a:extLst>
                <a:ext uri="{FF2B5EF4-FFF2-40B4-BE49-F238E27FC236}">
                  <a16:creationId xmlns:a16="http://schemas.microsoft.com/office/drawing/2014/main" id="{2BE89D78-556E-4C9E-A234-78B085023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28EBCD-582B-4E3B-AB95-15EA16034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49E29E18-2832-4FBD-901C-97986DBD0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7327E470-287A-4E1E-8A04-A3596DBD9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624BC9B-C16A-66C2-C85A-9D55CB9DA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758" y="2240828"/>
            <a:ext cx="4358797" cy="1134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0F346C-6B71-D6F6-A1BB-B4C296037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758" y="4349270"/>
            <a:ext cx="4358797" cy="95626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78FB17-8A18-C2BE-3EE4-D4F9CB9C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5" y="819015"/>
            <a:ext cx="5392454" cy="880476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Feature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72EB7-D32C-05B4-F72E-5F1CE559D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455" y="2297751"/>
            <a:ext cx="5529984" cy="3741234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Standardization / z-score: </a:t>
            </a:r>
            <a:r>
              <a:rPr lang="en-US" dirty="0">
                <a:solidFill>
                  <a:schemeClr val="bg1"/>
                </a:solidFill>
              </a:rPr>
              <a:t>Standardization converts features to a range centered at 0, with 1 representing a standard deviation. The standardized value is called a z-score.</a:t>
            </a:r>
          </a:p>
          <a:p>
            <a:r>
              <a:rPr lang="en-US" b="1" dirty="0">
                <a:solidFill>
                  <a:schemeClr val="bg1"/>
                </a:solidFill>
              </a:rPr>
              <a:t>Normalization: </a:t>
            </a:r>
            <a:r>
              <a:rPr lang="en-US" dirty="0">
                <a:solidFill>
                  <a:schemeClr val="bg1"/>
                </a:solidFill>
              </a:rPr>
              <a:t>Normalization converts features to the range [0,1]:</a:t>
            </a:r>
          </a:p>
        </p:txBody>
      </p:sp>
    </p:spTree>
    <p:extLst>
      <p:ext uri="{BB962C8B-B14F-4D97-AF65-F5344CB8AC3E}">
        <p14:creationId xmlns:p14="http://schemas.microsoft.com/office/powerpoint/2010/main" val="11632303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D82F6C-33A6-163E-AB5C-ED6B3276E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EE39C-9441-F661-732A-E45E4D571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84" y="2459116"/>
            <a:ext cx="3702579" cy="352482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Overloaded feature: </a:t>
            </a:r>
            <a:r>
              <a:rPr lang="en-US" sz="2000" dirty="0">
                <a:solidFill>
                  <a:srgbClr val="FFFFFF"/>
                </a:solidFill>
              </a:rPr>
              <a:t>An overloaded feature encodes multiple types of data.</a:t>
            </a:r>
          </a:p>
          <a:p>
            <a:r>
              <a:rPr lang="en-US" sz="2000" b="1" dirty="0">
                <a:solidFill>
                  <a:srgbClr val="FFFFFF"/>
                </a:solidFill>
              </a:rPr>
              <a:t>Simple feature: </a:t>
            </a:r>
            <a:r>
              <a:rPr lang="en-US" sz="2000" dirty="0">
                <a:solidFill>
                  <a:srgbClr val="FFFFFF"/>
                </a:solidFill>
              </a:rPr>
              <a:t>A simple feature contains only one type of data.</a:t>
            </a:r>
          </a:p>
          <a:p>
            <a:r>
              <a:rPr lang="en-US" sz="2000" b="1" dirty="0">
                <a:solidFill>
                  <a:srgbClr val="FFFFFF"/>
                </a:solidFill>
              </a:rPr>
              <a:t>Example:</a:t>
            </a:r>
            <a:r>
              <a:rPr lang="en-US" sz="2000" dirty="0">
                <a:solidFill>
                  <a:srgbClr val="FFFFFF"/>
                </a:solidFill>
              </a:rPr>
              <a:t> VIN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4B60D-F1F6-B70D-B5F3-9C174042B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304" y="2082509"/>
            <a:ext cx="5407002" cy="269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304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82F6C-33A6-163E-AB5C-ED6B3276E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Structuring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43D459-BD7A-6A81-BC50-547E9634C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85" y="1675227"/>
            <a:ext cx="1027883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927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82F6C-33A6-163E-AB5C-ED6B3276E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Structuring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7DBE94-C71D-955F-7212-ABA669EBB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27" y="2761672"/>
            <a:ext cx="5336931" cy="3629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C787FF-B2AE-49A1-8CAB-4FB7F4E74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439" y="1603915"/>
            <a:ext cx="6120007" cy="506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42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FB498-E96A-BEAA-B6EF-D2B94DAB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54" y="365125"/>
            <a:ext cx="3459935" cy="725737"/>
          </a:xfrm>
        </p:spPr>
        <p:txBody>
          <a:bodyPr>
            <a:noAutofit/>
          </a:bodyPr>
          <a:lstStyle/>
          <a:p>
            <a:r>
              <a:rPr lang="en-US" sz="3200" dirty="0"/>
              <a:t>Python Structuring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4513D-2F6C-AE39-3279-AAA23B3CD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53" y="1377387"/>
            <a:ext cx="6873558" cy="5356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9C710E-5868-B2F6-62B8-AEBA1209A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765" y="0"/>
            <a:ext cx="6800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1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097BD-1BC2-D598-3B34-A3B64391A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8000"/>
              <a:t>Cleaning data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F0EC6FB-3E59-4BE3-1C7E-D67FE105F6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6587688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69497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82AC-C42C-96A2-32B6-ACC603A94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8000"/>
              <a:t>What to do with dirty data?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ABAAB3-89AE-7856-503C-380EC30936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9373060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89720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AA3F4-9A11-F81F-20D5-2DE129DD7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412" y="643467"/>
            <a:ext cx="6385175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216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854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1D9BB-4F41-D337-11DE-9889A9048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39" y="650497"/>
            <a:ext cx="4916465" cy="55710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854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75C209-E4B5-AE46-1C39-F797E1688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34" y="1024414"/>
            <a:ext cx="5129784" cy="480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51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A book on a table&#10;&#10;Description automatically generated">
            <a:extLst>
              <a:ext uri="{FF2B5EF4-FFF2-40B4-BE49-F238E27FC236}">
                <a16:creationId xmlns:a16="http://schemas.microsoft.com/office/drawing/2014/main" id="{83C4DE52-EA67-4B42-2648-2D4380BF6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1" r="27307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92D9E4-F42D-90BE-E2BA-847A47F15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/>
              <a:t>Why do we care about Python Libraries?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E71F7-031A-D6B5-EC98-B97CB48A9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Python has a large development community</a:t>
            </a:r>
          </a:p>
          <a:p>
            <a:r>
              <a:rPr lang="en-US" sz="2000" dirty="0"/>
              <a:t>Developers create Python libraries to share reusable code with the community.</a:t>
            </a:r>
          </a:p>
          <a:p>
            <a:r>
              <a:rPr lang="en-US" sz="2000" dirty="0">
                <a:highlight>
                  <a:srgbClr val="00FFFF"/>
                </a:highlight>
              </a:rPr>
              <a:t>To eliminate the need for writing code from scratch, </a:t>
            </a:r>
            <a:r>
              <a:rPr lang="en-US" sz="2000" dirty="0"/>
              <a:t>they create a set of useful functions related to the same area.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mbria Math" pitchFamily="18" charset="0"/>
              <a:ea typeface="Cambria Math" pitchFamily="18" charset="0"/>
              <a:cs typeface="+mn-cs"/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32661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BCD2E-435F-81B8-62C5-B8638DA1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21FE1-3BFF-492A-D06A-53A55D274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Append instances or features from other resources How?</a:t>
            </a:r>
          </a:p>
          <a:p>
            <a:pPr lvl="1"/>
            <a:r>
              <a:rPr lang="en-US" dirty="0"/>
              <a:t>Identify the external dataset of interest.</a:t>
            </a:r>
          </a:p>
          <a:p>
            <a:pPr lvl="1"/>
            <a:r>
              <a:rPr lang="en-US" dirty="0"/>
              <a:t>Identify a matching feature in the external and original datasets. The matching feature must uniquely identify instances of both datasets.</a:t>
            </a:r>
          </a:p>
          <a:p>
            <a:pPr lvl="1"/>
            <a:r>
              <a:rPr lang="en-US" dirty="0"/>
              <a:t>Usually, only a subset of the external dataset is of interest. Extract the subset, including the matching feature.</a:t>
            </a:r>
          </a:p>
          <a:p>
            <a:pPr lvl="1"/>
            <a:r>
              <a:rPr lang="en-US" dirty="0"/>
              <a:t>Structure and clean the subset</a:t>
            </a:r>
          </a:p>
          <a:p>
            <a:pPr lvl="1"/>
            <a:r>
              <a:rPr lang="en-US" dirty="0"/>
              <a:t>Be aware of the missing data that may occur due to different features or instances, </a:t>
            </a:r>
          </a:p>
          <a:p>
            <a:pPr lvl="1"/>
            <a:r>
              <a:rPr lang="en-US" dirty="0"/>
              <a:t>impute if required</a:t>
            </a:r>
          </a:p>
          <a:p>
            <a:r>
              <a:rPr lang="en-US" dirty="0"/>
              <a:t>Derive data from existing features</a:t>
            </a:r>
          </a:p>
          <a:p>
            <a:pPr lvl="1"/>
            <a:r>
              <a:rPr lang="en-US" dirty="0"/>
              <a:t>Calculate from the existing value: size =  length x width</a:t>
            </a:r>
          </a:p>
          <a:p>
            <a:pPr lvl="1"/>
            <a:r>
              <a:rPr lang="en-US" dirty="0"/>
              <a:t>Convert values from one type to another</a:t>
            </a:r>
          </a:p>
        </p:txBody>
      </p:sp>
    </p:spTree>
    <p:extLst>
      <p:ext uri="{BB962C8B-B14F-4D97-AF65-F5344CB8AC3E}">
        <p14:creationId xmlns:p14="http://schemas.microsoft.com/office/powerpoint/2010/main" val="4148187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23E72-9FD3-536F-3D08-B3FEA2FC0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89102"/>
            <a:ext cx="10905066" cy="5479794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992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D59F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A404C-985B-44B2-545C-ECF1FFD0F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610" y="650497"/>
            <a:ext cx="4442924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D59F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D3AF53-0C7E-A068-85DB-17391226F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464" y="643467"/>
            <a:ext cx="444292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777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4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EDFD82-97EB-EA6B-C189-63BF7D16E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465" y="643467"/>
            <a:ext cx="4442924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CA0016-2252-F462-A2AF-AF7EA643C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220130"/>
            <a:ext cx="5129784" cy="441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97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D78D1-5733-B864-4449-BEAB1AC6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Libraries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B941C2-F96B-95C6-55D5-6B42252865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240410"/>
              </p:ext>
            </p:extLst>
          </p:nvPr>
        </p:nvGraphicFramePr>
        <p:xfrm>
          <a:off x="838200" y="1819564"/>
          <a:ext cx="10513291" cy="4357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3286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E703-D798-7578-AE76-101AC5F96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Pandas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30C20-E256-AF1E-C631-C8D4FBC33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2" b="361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CBC66-F114-F981-650F-919B2D371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 lnSpcReduction="10000"/>
          </a:bodyPr>
          <a:lstStyle/>
          <a:p>
            <a:r>
              <a:rPr lang="en-US" sz="1400" dirty="0"/>
              <a:t>Python library for </a:t>
            </a:r>
            <a:r>
              <a:rPr lang="en-US" sz="1400" dirty="0">
                <a:solidFill>
                  <a:srgbClr val="00B050"/>
                </a:solidFill>
              </a:rPr>
              <a:t>data wrangling and analysis</a:t>
            </a:r>
            <a:r>
              <a:rPr lang="en-US" sz="1400" dirty="0"/>
              <a:t>.</a:t>
            </a:r>
          </a:p>
          <a:p>
            <a:r>
              <a:rPr lang="en-US" sz="1400" dirty="0"/>
              <a:t>Built around a data structure called the </a:t>
            </a:r>
            <a:r>
              <a:rPr lang="en-US" sz="1400" dirty="0">
                <a:solidFill>
                  <a:srgbClr val="00B0F0"/>
                </a:solidFill>
              </a:rPr>
              <a:t>DataFrame</a:t>
            </a:r>
            <a:r>
              <a:rPr lang="en-US" sz="1400" dirty="0"/>
              <a:t>.</a:t>
            </a:r>
          </a:p>
          <a:p>
            <a:r>
              <a:rPr lang="en-US" sz="1400" dirty="0">
                <a:solidFill>
                  <a:srgbClr val="00B050"/>
                </a:solidFill>
              </a:rPr>
              <a:t>A pandas DataFrame is a table</a:t>
            </a:r>
            <a:r>
              <a:rPr lang="en-US" sz="1400" dirty="0"/>
              <a:t>, similar to an Excel spreadsheet.</a:t>
            </a:r>
          </a:p>
          <a:p>
            <a:r>
              <a:rPr lang="en-US" sz="1400" dirty="0"/>
              <a:t>Provide a great range of methods to modify and operate on this table</a:t>
            </a:r>
          </a:p>
          <a:p>
            <a:r>
              <a:rPr lang="en-US" sz="1400" dirty="0"/>
              <a:t>Written by Wes McKinney</a:t>
            </a:r>
          </a:p>
          <a:p>
            <a:r>
              <a:rPr lang="en-US" sz="1400" dirty="0">
                <a:solidFill>
                  <a:srgbClr val="00B050"/>
                </a:solidFill>
              </a:rPr>
              <a:t>Easy handling of missing data</a:t>
            </a:r>
          </a:p>
          <a:p>
            <a:r>
              <a:rPr lang="en-US" sz="1400" dirty="0"/>
              <a:t>Powerful group by function</a:t>
            </a:r>
          </a:p>
          <a:p>
            <a:r>
              <a:rPr lang="en-US" sz="1400" dirty="0">
                <a:solidFill>
                  <a:srgbClr val="00B050"/>
                </a:solidFill>
              </a:rPr>
              <a:t>Good for merging, joining, reshaping, and pivoting data sets</a:t>
            </a:r>
          </a:p>
        </p:txBody>
      </p:sp>
    </p:spTree>
    <p:extLst>
      <p:ext uri="{BB962C8B-B14F-4D97-AF65-F5344CB8AC3E}">
        <p14:creationId xmlns:p14="http://schemas.microsoft.com/office/powerpoint/2010/main" val="1784834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7F6F-8BE4-BFED-96DB-E68B122C6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38163"/>
            <a:ext cx="3687491" cy="2106333"/>
          </a:xfrm>
        </p:spPr>
        <p:txBody>
          <a:bodyPr anchor="t">
            <a:normAutofit/>
          </a:bodyPr>
          <a:lstStyle/>
          <a:p>
            <a:r>
              <a:rPr lang="en-US" sz="3200"/>
              <a:t>Pandas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13C2D-3155-E343-1026-1CE9C5BD09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62" b="7111"/>
          <a:stretch/>
        </p:blipFill>
        <p:spPr>
          <a:xfrm>
            <a:off x="-2" y="10"/>
            <a:ext cx="12192002" cy="3428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C81CC9-EAC3-3907-9268-3A583E3B6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00" y="3401858"/>
            <a:ext cx="12207200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5915B0-4647-B7BB-3CDF-D62A16FCB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416CD1-48B0-ADCA-33F6-A12FBD9EE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6B977-C945-2F40-CCE4-A76858010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0107" y="3657600"/>
            <a:ext cx="7206558" cy="30872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Pandas library is preinstalled on Anaconda</a:t>
            </a:r>
          </a:p>
          <a:p>
            <a:pPr marL="0" indent="0">
              <a:buNone/>
            </a:pPr>
            <a:r>
              <a:rPr lang="en-US" sz="1800" dirty="0"/>
              <a:t>	conda install pandas or pip install pandas</a:t>
            </a:r>
          </a:p>
          <a:p>
            <a:pPr marL="0" indent="0">
              <a:buNone/>
            </a:pPr>
            <a:r>
              <a:rPr lang="en-US" sz="1800" dirty="0"/>
              <a:t>	You can load it manually from </a:t>
            </a:r>
            <a:r>
              <a:rPr lang="en-US" sz="1800" dirty="0" err="1"/>
              <a:t>github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>
                <a:hlinkClick r:id="rId3"/>
              </a:rPr>
              <a:t>https://github.com/pandas-dev/pandas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Import command: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>
                <a:solidFill>
                  <a:srgbClr val="00B050"/>
                </a:solidFill>
              </a:rPr>
              <a:t>import pandas as pd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Pandas cheat sheet </a:t>
            </a:r>
            <a:r>
              <a:rPr lang="en-US" sz="1800" dirty="0">
                <a:hlinkClick r:id="rId4"/>
              </a:rPr>
              <a:t>https://pandas.pydata.org/Pandas_Cheat_Sheet.pdf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5029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2524</Words>
  <Application>Microsoft Office PowerPoint</Application>
  <PresentationFormat>Widescreen</PresentationFormat>
  <Paragraphs>350</Paragraphs>
  <Slides>63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Meiryo</vt:lpstr>
      <vt:lpstr>Arial</vt:lpstr>
      <vt:lpstr>Calibri</vt:lpstr>
      <vt:lpstr>Calibri Light</vt:lpstr>
      <vt:lpstr>Cambria Math</vt:lpstr>
      <vt:lpstr>CIDFont+F1</vt:lpstr>
      <vt:lpstr>CIDFont+F3</vt:lpstr>
      <vt:lpstr>Roboto</vt:lpstr>
      <vt:lpstr>Office Theme</vt:lpstr>
      <vt:lpstr>DATA Quality EDA DATA Wrangling</vt:lpstr>
      <vt:lpstr>Topics</vt:lpstr>
      <vt:lpstr>What is a Python Library?</vt:lpstr>
      <vt:lpstr>What is a module?</vt:lpstr>
      <vt:lpstr>Python Frameworks</vt:lpstr>
      <vt:lpstr>Why do we care about Python Libraries?</vt:lpstr>
      <vt:lpstr>Popular Libraries</vt:lpstr>
      <vt:lpstr>Pandas</vt:lpstr>
      <vt:lpstr>Pandas</vt:lpstr>
      <vt:lpstr>Numpy </vt:lpstr>
      <vt:lpstr> scikit-learn</vt:lpstr>
      <vt:lpstr> scikit-learn</vt:lpstr>
      <vt:lpstr>SciPy</vt:lpstr>
      <vt:lpstr>Statsmodels</vt:lpstr>
      <vt:lpstr>Data Visualization Libraries</vt:lpstr>
      <vt:lpstr>matplotlib</vt:lpstr>
      <vt:lpstr>Seaborn</vt:lpstr>
      <vt:lpstr>plotly</vt:lpstr>
      <vt:lpstr>PowerPoint Presentation</vt:lpstr>
      <vt:lpstr>Starting a project or experiment</vt:lpstr>
      <vt:lpstr>Installing Python Libraries on Anaconda</vt:lpstr>
      <vt:lpstr>PowerPoint Presentation</vt:lpstr>
      <vt:lpstr>PowerPoint Presentation</vt:lpstr>
      <vt:lpstr>Data Quality?</vt:lpstr>
      <vt:lpstr>Dimensions of Data Quality </vt:lpstr>
      <vt:lpstr>Why is Data Quality Important?</vt:lpstr>
      <vt:lpstr>EDA</vt:lpstr>
      <vt:lpstr>EDA</vt:lpstr>
      <vt:lpstr>EDA</vt:lpstr>
      <vt:lpstr>PowerPoint Presentation</vt:lpstr>
      <vt:lpstr>EDA</vt:lpstr>
      <vt:lpstr>EDA Types</vt:lpstr>
      <vt:lpstr>EDA</vt:lpstr>
      <vt:lpstr>Data Wrangling</vt:lpstr>
      <vt:lpstr>PowerPoint Presentation</vt:lpstr>
      <vt:lpstr>Discover then handle the problems</vt:lpstr>
      <vt:lpstr>Extract, Transform, Load(ETL)</vt:lpstr>
      <vt:lpstr>Extract, Transform, Load(ETL)</vt:lpstr>
      <vt:lpstr>Python DataFrames</vt:lpstr>
      <vt:lpstr>PowerPoint Presentation</vt:lpstr>
      <vt:lpstr>PowerPoint Presentation</vt:lpstr>
      <vt:lpstr>Data Manipulation</vt:lpstr>
      <vt:lpstr>PowerPoint Presentation</vt:lpstr>
      <vt:lpstr>Grouping</vt:lpstr>
      <vt:lpstr>Pivot Tables</vt:lpstr>
      <vt:lpstr>PowerPoint Presentation</vt:lpstr>
      <vt:lpstr>Python pivot table</vt:lpstr>
      <vt:lpstr>Python pivot table</vt:lpstr>
      <vt:lpstr>Python pivot table</vt:lpstr>
      <vt:lpstr>Structuring Data</vt:lpstr>
      <vt:lpstr>Feature Scaling</vt:lpstr>
      <vt:lpstr>Feature extraction</vt:lpstr>
      <vt:lpstr>Structuring</vt:lpstr>
      <vt:lpstr>Structuring</vt:lpstr>
      <vt:lpstr>Python Structuring</vt:lpstr>
      <vt:lpstr>Cleaning data</vt:lpstr>
      <vt:lpstr>What to do with dirty data?</vt:lpstr>
      <vt:lpstr>PowerPoint Presentation</vt:lpstr>
      <vt:lpstr>PowerPoint Presentation</vt:lpstr>
      <vt:lpstr>Enriching Data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Orhan, Zeynep</dc:creator>
  <cp:lastModifiedBy>Orhan, Zeynep</cp:lastModifiedBy>
  <cp:revision>32</cp:revision>
  <dcterms:created xsi:type="dcterms:W3CDTF">2023-09-18T01:29:48Z</dcterms:created>
  <dcterms:modified xsi:type="dcterms:W3CDTF">2023-09-18T05:01:39Z</dcterms:modified>
</cp:coreProperties>
</file>